
<file path=[Content_Types].xml><?xml version="1.0" encoding="utf-8"?>
<Types xmlns="http://schemas.openxmlformats.org/package/2006/content-types">
  <Default Extension="gif" ContentType="image/gif"/>
  <Default Extension="png" ContentType="image/png"/>
  <Default Extension="jpg" ContentType="image/jpeg"/>
  <Default Extension="svg" ContentType="image/svg+xml"/>
  <Default Extension="rels" ContentType="application/vnd.openxmlformats-package.relationships+xml"/>
  <Default Extension="xml" ContentType="application/xml"/>
  <Override PartName="/ppt/notesSlides/notesSlide3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1.xml" ContentType="application/vnd.openxmlformats-officedocument.theme+xml"/>
  <Override PartName="/ppt/slides/slide39.xml" ContentType="application/vnd.openxmlformats-officedocument.presentationml.slide+xml"/>
  <Override PartName="/ppt/slides/slide17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35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slides/slide44.xml" ContentType="application/vnd.openxmlformats-officedocument.presentationml.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45.xml" ContentType="application/vnd.openxmlformats-officedocument.presentationml.notes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5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43.xml" ContentType="application/vnd.openxmlformats-officedocument.presentationml.slide+xml"/>
  <Override PartName="/ppt/presentation.xml" ContentType="application/vnd.openxmlformats-officedocument.presentationml.presentation.main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37.xml" ContentType="application/vnd.openxmlformats-officedocument.presentationml.notesSlide+xml"/>
  <Override PartName="/ppt/tableStyles.xml" ContentType="application/vnd.openxmlformats-officedocument.presentationml.tableStyles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12.xml" ContentType="application/vnd.openxmlformats-officedocument.presentationml.slide+xml"/>
  <Override PartName="/ppt/slides/slide28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42.xml" ContentType="application/vnd.openxmlformats-officedocument.presentationml.slide+xml"/>
  <Override PartName="/ppt/slides/slide2.xml" ContentType="application/vnd.openxmlformats-officedocument.presentationml.slide+xml"/>
  <Override PartName="/ppt/slides/slide34.xml" ContentType="application/vnd.openxmlformats-officedocument.presentationml.slide+xml"/>
  <Override PartName="/ppt/slides/slide27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5.xml" ContentType="application/vnd.openxmlformats-officedocument.presentationml.slide+xml"/>
  <Override PartName="/ppt/slides/slide36.xml" ContentType="application/vnd.openxmlformats-officedocument.presentationml.slide+xml"/>
  <Override PartName="/ppt/slides/slide23.xml" ContentType="application/vnd.openxmlformats-officedocument.presentationml.slide+xml"/>
  <Override PartName="/ppt/slides/slide30.xml" ContentType="application/vnd.openxmlformats-officedocument.presentationml.slide+xml"/>
  <Override PartName="/ppt/slides/slide26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47.xml" ContentType="application/vnd.openxmlformats-officedocument.presentationml.slide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slides/slide37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31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0.xml" ContentType="application/vnd.openxmlformats-officedocument.presentationml.notesSlide+xml"/>
  <Override PartName="/docProps/app.xml" ContentType="application/vnd.openxmlformats-officedocument.extended-properties+xml"/>
  <Override PartName="/ppt/notesSlides/notesSlide4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ppt/notesSlides/notesSlide1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0" Type="http://schemas.openxmlformats.org/officeDocument/2006/relationships/officeDocument" Target="ppt/presentation.xml" /><Relationship Id="rId2" Type="http://schemas.openxmlformats.org/officeDocument/2006/relationships/extended-properties" Target="docProps/app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1">
  <p:sldMasterIdLst>
    <p:sldMasterId id="2147483648" r:id="rId0"/>
  </p:sldMasterIdLst>
  <p:notesMasterIdLst>
    <p:notesMasterId r:id="rId48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12192000"/>
  <p:defaultTextStyle>
    <a:defPPr>
      <a:defRPr lang="zh-CN"/>
    </a:defPPr>
    <a:lvl1pPr marL="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>
  <p:showPr showNarration="true">
    <p:present/>
    <p:sldAll/>
    <p:penClr>
      <a:prstClr val="red"/>
    </p:penClr>
    <p:extLst>
      <p:ext uri="{EC167BDD-8182-4AB7-AECC-EB403E3ABB37}"/>
      <p:ext uri="{2FDB2607-1784-4EEB-B798-7EB5836EED8A}"/>
    </p:extLst>
  </p:showPr>
  <p:extLst>
    <p:ext uri="{E76CE94A-603C-4142-B9EB-6D1370010A27}"/>
    <p:ext uri="{D31A062A-798A-4329-ABDD-BBA856620510}"/>
    <p:ext uri="{FD5EFAAD-0ECE-453E-9831-46B23BE46B34}"/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lastView="sldThumbnailView">
  <p:normalViewPr horzBarState="maximized">
    <p:restoredLeft sz="15611"/>
    <p:restoredTop sz="94610"/>
  </p:normalViewPr>
  <p:slideViewPr>
    <p:cSldViewPr snapToGrid="false" snapToObjects="true">
      <p:cViewPr varScale="true">
        <p:scale>
          <a:sx n="121" d="100"/>
          <a:sy n="121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8" Type="http://schemas.openxmlformats.org/officeDocument/2006/relationships/slide" Target="slides/slide8.xml" /><Relationship Id="rId6" Type="http://schemas.openxmlformats.org/officeDocument/2006/relationships/slide" Target="slides/slide6.xml" /><Relationship Id="rId7" Type="http://schemas.openxmlformats.org/officeDocument/2006/relationships/slide" Target="slides/slide7.xml" /><Relationship Id="rId51" Type="http://schemas.openxmlformats.org/officeDocument/2006/relationships/viewProps" Target="viewProps.xml" /><Relationship Id="rId50" Type="http://schemas.openxmlformats.org/officeDocument/2006/relationships/tableStyles" Target="tableStyles.xml" /><Relationship Id="rId49" Type="http://schemas.openxmlformats.org/officeDocument/2006/relationships/presProps" Target="presProps.xml" /><Relationship Id="rId45" Type="http://schemas.openxmlformats.org/officeDocument/2006/relationships/slide" Target="slides/slide45.xml" /><Relationship Id="rId44" Type="http://schemas.openxmlformats.org/officeDocument/2006/relationships/slide" Target="slides/slide44.xml" /><Relationship Id="rId43" Type="http://schemas.openxmlformats.org/officeDocument/2006/relationships/slide" Target="slides/slide43.xml" /><Relationship Id="rId22" Type="http://schemas.openxmlformats.org/officeDocument/2006/relationships/slide" Target="slides/slide22.xml" /><Relationship Id="rId36" Type="http://schemas.openxmlformats.org/officeDocument/2006/relationships/slide" Target="slides/slide36.xml" /><Relationship Id="rId21" Type="http://schemas.openxmlformats.org/officeDocument/2006/relationships/slide" Target="slides/slide21.xml" /><Relationship Id="rId35" Type="http://schemas.openxmlformats.org/officeDocument/2006/relationships/slide" Target="slides/slide35.xml" /><Relationship Id="rId20" Type="http://schemas.openxmlformats.org/officeDocument/2006/relationships/slide" Target="slides/slide20.xml" /><Relationship Id="rId2" Type="http://schemas.openxmlformats.org/officeDocument/2006/relationships/slide" Target="slides/slide2.xml" /><Relationship Id="rId18" Type="http://schemas.openxmlformats.org/officeDocument/2006/relationships/slide" Target="slides/slide18.xml" /><Relationship Id="rId17" Type="http://schemas.openxmlformats.org/officeDocument/2006/relationships/slide" Target="slides/slide17.xml" /><Relationship Id="rId12" Type="http://schemas.openxmlformats.org/officeDocument/2006/relationships/slide" Target="slides/slide12.xml" /><Relationship Id="rId46" Type="http://schemas.openxmlformats.org/officeDocument/2006/relationships/slide" Target="slides/slide46.xml" /><Relationship Id="rId11" Type="http://schemas.openxmlformats.org/officeDocument/2006/relationships/slide" Target="slides/slide11.xml" /><Relationship Id="rId34" Type="http://schemas.openxmlformats.org/officeDocument/2006/relationships/slide" Target="slides/slide34.xml" /><Relationship Id="rId9" Type="http://schemas.openxmlformats.org/officeDocument/2006/relationships/slide" Target="slides/slide9.xml" /><Relationship Id="rId1" Type="http://schemas.openxmlformats.org/officeDocument/2006/relationships/slide" Target="slides/slide1.xml" /><Relationship Id="rId13" Type="http://schemas.openxmlformats.org/officeDocument/2006/relationships/slide" Target="slides/slide13.xml" /><Relationship Id="rId42" Type="http://schemas.openxmlformats.org/officeDocument/2006/relationships/slide" Target="slides/slide42.xml" /><Relationship Id="rId39" Type="http://schemas.openxmlformats.org/officeDocument/2006/relationships/slide" Target="slides/slide39.xml" /><Relationship Id="rId10" Type="http://schemas.openxmlformats.org/officeDocument/2006/relationships/slide" Target="slides/slide10.xml" /><Relationship Id="rId4" Type="http://schemas.openxmlformats.org/officeDocument/2006/relationships/slide" Target="slides/slide4.xml" /><Relationship Id="rId27" Type="http://schemas.openxmlformats.org/officeDocument/2006/relationships/slide" Target="slides/slide27.xml" /><Relationship Id="rId15" Type="http://schemas.openxmlformats.org/officeDocument/2006/relationships/slide" Target="slides/slide15.xml" /><Relationship Id="rId23" Type="http://schemas.openxmlformats.org/officeDocument/2006/relationships/slide" Target="slides/slide23.xml" /><Relationship Id="rId25" Type="http://schemas.openxmlformats.org/officeDocument/2006/relationships/slide" Target="slides/slide25.xml" /><Relationship Id="rId26" Type="http://schemas.openxmlformats.org/officeDocument/2006/relationships/slide" Target="slides/slide26.xml" /><Relationship Id="rId32" Type="http://schemas.openxmlformats.org/officeDocument/2006/relationships/slide" Target="slides/slide32.xml" /><Relationship Id="rId47" Type="http://schemas.openxmlformats.org/officeDocument/2006/relationships/slide" Target="slides/slide47.xml" /><Relationship Id="rId28" Type="http://schemas.openxmlformats.org/officeDocument/2006/relationships/slide" Target="slides/slide28.xml" /><Relationship Id="rId37" Type="http://schemas.openxmlformats.org/officeDocument/2006/relationships/slide" Target="slides/slide37.xml" /><Relationship Id="rId0" Type="http://schemas.openxmlformats.org/officeDocument/2006/relationships/slideMaster" Target="slideMasters/slideMaster1.xml" /><Relationship Id="rId33" Type="http://schemas.openxmlformats.org/officeDocument/2006/relationships/slide" Target="slides/slide33.xml" /><Relationship Id="rId48" Type="http://schemas.openxmlformats.org/officeDocument/2006/relationships/notesMaster" Target="notesMasters/notesMaster1.xml" /><Relationship Id="rId29" Type="http://schemas.openxmlformats.org/officeDocument/2006/relationships/slide" Target="slides/slide29.xml" /><Relationship Id="rId5" Type="http://schemas.openxmlformats.org/officeDocument/2006/relationships/slide" Target="slides/slide5.xml" /><Relationship Id="rId41" Type="http://schemas.openxmlformats.org/officeDocument/2006/relationships/slide" Target="slides/slide41.xml" /><Relationship Id="rId19" Type="http://schemas.openxmlformats.org/officeDocument/2006/relationships/slide" Target="slides/slide19.xml" /><Relationship Id="rId16" Type="http://schemas.openxmlformats.org/officeDocument/2006/relationships/slide" Target="slides/slide16.xml" /><Relationship Id="rId14" Type="http://schemas.openxmlformats.org/officeDocument/2006/relationships/slide" Target="slides/slide14.xml" /><Relationship Id="rId30" Type="http://schemas.openxmlformats.org/officeDocument/2006/relationships/slide" Target="slides/slide30.xml" /><Relationship Id="rId3" Type="http://schemas.openxmlformats.org/officeDocument/2006/relationships/slide" Target="slides/slide3.xml" /><Relationship Id="rId31" Type="http://schemas.openxmlformats.org/officeDocument/2006/relationships/slide" Target="slides/slide31.xml" /><Relationship Id="rId24" Type="http://schemas.openxmlformats.org/officeDocument/2006/relationships/slide" Target="slides/slide24.xml" /><Relationship Id="rId38" Type="http://schemas.openxmlformats.org/officeDocument/2006/relationships/slide" Target="slides/slide38.xml" /><Relationship Id="rId40" Type="http://schemas.openxmlformats.org/officeDocument/2006/relationships/slide" Target="slides/slide40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.xml" /></Relationships>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8.xml" /></Relationships>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9.xml" /></Relationships>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.xml" /></Relationships>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0.xml" /></Relationships>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1.xml" /></Relationships>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2.xml" /></Relationships>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3.xml" /></Relationships>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4.xml" /></Relationships>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5.xml" /></Relationships>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6.xml" /></Relationships>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.xml" /></Relationships>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7.xml" /></Relationships>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8.xml" /></Relationships>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9.xml" /></Relationships>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.xml" /></Relationships>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0.xml" /></Relationships>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1.xml" /></Relationships>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2.xml" /></Relationships>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3.xml" /></Relationships>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4.xml" /></Relationships>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5.xml" /></Relationships>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1.xml" /></Relationships>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6.xml" /></Relationships>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7.xml" /></Relationships>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8.xml" /></Relationships>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9.xml" /></Relationships>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.xml" /></Relationships>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0.xml" /></Relationships>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1.xml" /></Relationships>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2.xml" /></Relationships>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3.xml" /></Relationships>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4.xml" /></Relationships>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2.xml" /></Relationships>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5.xml" /></Relationships>
</file>

<file path=ppt/notesSlides/_rels/notesSlide4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6.xml" /></Relationships>
</file>

<file path=ppt/notesSlides/_rels/notesSlide4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7.xml" /></Relationships>
</file>

<file path=ppt/notesSlides/_rels/notesSlide4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.xml" /></Relationships>
</file>

<file path=ppt/notesSlides/_rels/notesSlide4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6.xml" /></Relationships>
</file>

<file path=ppt/notesSlides/_rels/notesSlide4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.xml" /></Relationships>
</file>

<file path=ppt/notesSlides/_rels/notesSlide4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8.xml" /></Relationships>
</file>

<file path=ppt/notesSlides/_rels/notesSlide4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.xml" /></Relationships>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3.xml" /></Relationships>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4.xml" /></Relationships>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5.xml" /></Relationships>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6.xml" /></Relationships>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7.xml" /></Relationships>
</file>

<file path=ppt/notesSlides/notesSlide1.xml><?xml version="1.0" encoding="utf-8"?>
<p:notes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3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4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4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5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5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5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5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5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6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6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6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6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6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7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7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7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7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7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8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8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8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8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8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9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9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9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9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9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0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0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0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0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0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1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1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1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1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1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2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2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2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2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2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13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3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3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3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3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4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4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4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4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4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5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5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5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5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15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6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16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6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6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6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17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7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17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7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17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8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18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8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8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8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1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2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2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2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2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2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3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3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3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>
  <p:cSld name="PPTIST_MASTER">
    <p:bg>
      <p:bgPr>
        <a:solidFill>
          <a:srgbClr val="FFFFFF"/>
        </a:solidFill>
        <a:effectLst/>
      </p:bgPr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2" Type="http://schemas.openxmlformats.org/officeDocument/2006/relationships/theme" Target="../theme/theme1.xml" /><Relationship Id="rId0" Type="http://schemas.openxmlformats.org/officeDocument/2006/relationships/slideLayout" Target="../slideLayouts/slideLayout1.xml" /><Relationship Id="rId1" Type="http://schemas.openxmlformats.org/officeDocument/2006/relationships/slideLayout" Target="../slideLayouts/slideLayout2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</p:sldLayoutIdLst>
  <p:hf sldNum="false" hdr="false" ftr="false" dt="false"/>
  <p:txStyles>
    <p:titleStyle>
      <a:lvl1pPr algn="ctr" defTabSz="914400" rtl="false" eaLnBrk="true" latinLnBrk="false" hangingPunct="true"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false" eaLnBrk="true" latinLnBrk="false" hangingPunct="true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false" eaLnBrk="true" latinLnBrk="false" hangingPunct="true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4" Type="http://schemas.openxmlformats.org/officeDocument/2006/relationships/image" Target="media/image3.png" /><Relationship Id="rId3" Type="http://schemas.openxmlformats.org/officeDocument/2006/relationships/image" Target="media/image2.svg" /><Relationship Id="rId2" Type="http://schemas.openxmlformats.org/officeDocument/2006/relationships/image" Target="media/image1.png" /><Relationship Id="rId0" Type="http://schemas.openxmlformats.org/officeDocument/2006/relationships/slideLayout" Target="../slideLayouts/slideLayout1.xml" /><Relationship Id="rId5" Type="http://schemas.openxmlformats.org/officeDocument/2006/relationships/image" Target="media/image4.svg" /><Relationship Id="rId1" Type="http://schemas.openxmlformats.org/officeDocument/2006/relationships/notesSlide" Target="../notesSlides/notesSlide1.xml" /></Relationships>
</file>

<file path=ppt/slides/_rels/slide10.xml.rels><?xml version="1.0" encoding="UTF-8" standalone="yes"?><Relationships xmlns="http://schemas.openxmlformats.org/package/2006/relationships"><Relationship Id="rId4" Type="http://schemas.openxmlformats.org/officeDocument/2006/relationships/image" Target="media/image7.jpg" /><Relationship Id="rId3" Type="http://schemas.openxmlformats.org/officeDocument/2006/relationships/image" Target="media/image6.png" /><Relationship Id="rId2" Type="http://schemas.openxmlformats.org/officeDocument/2006/relationships/image" Target="media/image5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2.xml" /></Relationships>
</file>

<file path=ppt/slides/_rels/slide11.xml.rels><?xml version="1.0" encoding="UTF-8" standalone="yes"?><Relationships xmlns="http://schemas.openxmlformats.org/package/2006/relationships"><Relationship Id="rId3" Type="http://schemas.openxmlformats.org/officeDocument/2006/relationships/image" Target="media/image9.gif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8.png" /><Relationship Id="rId1" Type="http://schemas.openxmlformats.org/officeDocument/2006/relationships/notesSlide" Target="../notesSlides/notesSlide3.xml" /></Relationships>
</file>

<file path=ppt/slides/_rels/slide12.xml.rels><?xml version="1.0" encoding="UTF-8" standalone="yes"?><Relationships xmlns="http://schemas.openxmlformats.org/package/2006/relationships"><Relationship Id="rId3" Type="http://schemas.openxmlformats.org/officeDocument/2006/relationships/image" Target="media/image11.gif" /><Relationship Id="rId2" Type="http://schemas.openxmlformats.org/officeDocument/2006/relationships/image" Target="media/image10.jp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4.xml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5.xml" /><Relationship Id="rId0" Type="http://schemas.openxmlformats.org/officeDocument/2006/relationships/slideLayout" Target="../slideLayouts/slideLayout1.xml" /></Relationships>
</file>

<file path=ppt/slides/_rels/slide14.xml.rels><?xml version="1.0" encoding="UTF-8" standalone="yes"?><Relationships xmlns="http://schemas.openxmlformats.org/package/2006/relationships"><Relationship Id="rId3" Type="http://schemas.openxmlformats.org/officeDocument/2006/relationships/image" Target="media/image13.svg" /><Relationship Id="rId2" Type="http://schemas.openxmlformats.org/officeDocument/2006/relationships/image" Target="media/image12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6.xml" /></Relationships>
</file>

<file path=ppt/slides/_rels/slide15.xml.rels><?xml version="1.0" encoding="UTF-8" standalone="yes"?><Relationships xmlns="http://schemas.openxmlformats.org/package/2006/relationships"><Relationship Id="rId2" Type="http://schemas.openxmlformats.org/officeDocument/2006/relationships/image" Target="media/image14.jp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7.xml" /></Relationships>
</file>

<file path=ppt/slides/_rels/slide16.xml.rels><?xml version="1.0" encoding="UTF-8" standalone="yes"?><Relationships xmlns="http://schemas.openxmlformats.org/package/2006/relationships"><Relationship Id="rId2" Type="http://schemas.openxmlformats.org/officeDocument/2006/relationships/image" Target="media/image15.gif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8.xml" /></Relationships>
</file>

<file path=ppt/slides/_rels/slide17.xml.rels><?xml version="1.0" encoding="UTF-8" standalone="yes"?><Relationships xmlns="http://schemas.openxmlformats.org/package/2006/relationships"><Relationship Id="rId2" Type="http://schemas.openxmlformats.org/officeDocument/2006/relationships/image" Target="media/image16.jp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9.xml" /></Relationships>
</file>

<file path=ppt/slides/_rels/slide18.xml.rels><?xml version="1.0" encoding="UTF-8" standalone="yes"?><Relationships xmlns="http://schemas.openxmlformats.org/package/2006/relationships"><Relationship Id="rId2" Type="http://schemas.openxmlformats.org/officeDocument/2006/relationships/image" Target="media/image17.gif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0.xml" /></Relationships>
</file>

<file path=ppt/slides/_rels/slide19.xml.rels><?xml version="1.0" encoding="UTF-8" standalone="yes"?><Relationships xmlns="http://schemas.openxmlformats.org/package/2006/relationships"><Relationship Id="rId4" Type="http://schemas.openxmlformats.org/officeDocument/2006/relationships/image" Target="media/image20.jpg" /><Relationship Id="rId3" Type="http://schemas.openxmlformats.org/officeDocument/2006/relationships/image" Target="media/image19.jpg" /><Relationship Id="rId2" Type="http://schemas.openxmlformats.org/officeDocument/2006/relationships/image" Target="media/image18.jpg" /><Relationship Id="rId0" Type="http://schemas.openxmlformats.org/officeDocument/2006/relationships/slideLayout" Target="../slideLayouts/slideLayout1.xml" /><Relationship Id="rId5" Type="http://schemas.openxmlformats.org/officeDocument/2006/relationships/image" Target="media/image21.gif" /><Relationship Id="rId1" Type="http://schemas.openxmlformats.org/officeDocument/2006/relationships/notesSlide" Target="../notesSlides/notesSlide11.xml" /></Relationships>
</file>

<file path=ppt/slides/_rels/slide2.xml.rels><?xml version="1.0" encoding="UTF-8" standalone="yes"?><Relationships xmlns="http://schemas.openxmlformats.org/package/2006/relationships"><Relationship Id="rId7" Type="http://schemas.openxmlformats.org/officeDocument/2006/relationships/image" Target="media/image27.svg" /><Relationship Id="rId8" Type="http://schemas.openxmlformats.org/officeDocument/2006/relationships/image" Target="media/image28.png" /><Relationship Id="rId6" Type="http://schemas.openxmlformats.org/officeDocument/2006/relationships/image" Target="media/image26.png" /><Relationship Id="rId5" Type="http://schemas.openxmlformats.org/officeDocument/2006/relationships/image" Target="media/image25.svg" /><Relationship Id="rId13" Type="http://schemas.openxmlformats.org/officeDocument/2006/relationships/image" Target="media/image33.svg" /><Relationship Id="rId1" Type="http://schemas.openxmlformats.org/officeDocument/2006/relationships/notesSlide" Target="../notesSlides/notesSlide12.xml" /><Relationship Id="rId12" Type="http://schemas.openxmlformats.org/officeDocument/2006/relationships/image" Target="media/image32.png" /><Relationship Id="rId18" Type="http://schemas.openxmlformats.org/officeDocument/2006/relationships/image" Target="media/image38.png" /><Relationship Id="rId4" Type="http://schemas.openxmlformats.org/officeDocument/2006/relationships/image" Target="media/image24.png" /><Relationship Id="rId0" Type="http://schemas.openxmlformats.org/officeDocument/2006/relationships/slideLayout" Target="../slideLayouts/slideLayout1.xml" /><Relationship Id="rId9" Type="http://schemas.openxmlformats.org/officeDocument/2006/relationships/image" Target="media/image29.svg" /><Relationship Id="rId11" Type="http://schemas.openxmlformats.org/officeDocument/2006/relationships/image" Target="media/image31.svg" /><Relationship Id="rId14" Type="http://schemas.openxmlformats.org/officeDocument/2006/relationships/image" Target="media/image34.png" /><Relationship Id="rId16" Type="http://schemas.openxmlformats.org/officeDocument/2006/relationships/image" Target="media/image36.png" /><Relationship Id="rId3" Type="http://schemas.openxmlformats.org/officeDocument/2006/relationships/image" Target="media/image23.svg" /><Relationship Id="rId17" Type="http://schemas.openxmlformats.org/officeDocument/2006/relationships/image" Target="media/image37.svg" /><Relationship Id="rId10" Type="http://schemas.openxmlformats.org/officeDocument/2006/relationships/image" Target="media/image30.png" /><Relationship Id="rId21" Type="http://schemas.openxmlformats.org/officeDocument/2006/relationships/image" Target="media/image41.svg" /><Relationship Id="rId19" Type="http://schemas.openxmlformats.org/officeDocument/2006/relationships/image" Target="media/image39.svg" /><Relationship Id="rId15" Type="http://schemas.openxmlformats.org/officeDocument/2006/relationships/image" Target="media/image35.svg" /><Relationship Id="rId2" Type="http://schemas.openxmlformats.org/officeDocument/2006/relationships/image" Target="media/image22.png" /><Relationship Id="rId20" Type="http://schemas.openxmlformats.org/officeDocument/2006/relationships/image" Target="media/image40.png" /></Relationships>
</file>

<file path=ppt/slides/_rels/slide20.xml.rels><?xml version="1.0" encoding="UTF-8" standalone="yes"?><Relationships xmlns="http://schemas.openxmlformats.org/package/2006/relationships"><Relationship Id="rId2" Type="http://schemas.openxmlformats.org/officeDocument/2006/relationships/image" Target="media/image42.gif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3.xml" /></Relationships>
</file>

<file path=ppt/slides/_rels/slide21.xml.rels><?xml version="1.0" encoding="UTF-8" standalone="yes"?><Relationships xmlns="http://schemas.openxmlformats.org/package/2006/relationships"><Relationship Id="rId4" Type="http://schemas.openxmlformats.org/officeDocument/2006/relationships/image" Target="media/image45.gif" /><Relationship Id="rId3" Type="http://schemas.openxmlformats.org/officeDocument/2006/relationships/image" Target="media/image44.gif" /><Relationship Id="rId2" Type="http://schemas.openxmlformats.org/officeDocument/2006/relationships/image" Target="media/image43.jp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4.xml" /></Relationships>
</file>

<file path=ppt/slides/_rels/slide22.xml.rels><?xml version="1.0" encoding="UTF-8" standalone="yes"?><Relationships xmlns="http://schemas.openxmlformats.org/package/2006/relationships"><Relationship Id="rId3" Type="http://schemas.openxmlformats.org/officeDocument/2006/relationships/image" Target="media/image13.svg" /><Relationship Id="rId2" Type="http://schemas.openxmlformats.org/officeDocument/2006/relationships/image" Target="media/image12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5.xml" /></Relationships>
</file>

<file path=ppt/slides/_rels/slide23.xml.rels><?xml version="1.0" encoding="UTF-8" standalone="yes"?><Relationships xmlns="http://schemas.openxmlformats.org/package/2006/relationships"><Relationship Id="rId2" Type="http://schemas.openxmlformats.org/officeDocument/2006/relationships/image" Target="media/image46.gif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6.xml" /></Relationships>
</file>

<file path=ppt/slides/_rels/slide2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47.png" /><Relationship Id="rId1" Type="http://schemas.openxmlformats.org/officeDocument/2006/relationships/notesSlide" Target="../notesSlides/notesSlide17.xml" /></Relationships>
</file>

<file path=ppt/slides/_rels/slide25.xml.rels><?xml version="1.0" encoding="UTF-8" standalone="yes"?><Relationships xmlns="http://schemas.openxmlformats.org/package/2006/relationships"><Relationship Id="rId2" Type="http://schemas.openxmlformats.org/officeDocument/2006/relationships/image" Target="media/image48.jpg" /><Relationship Id="rId3" Type="http://schemas.openxmlformats.org/officeDocument/2006/relationships/image" Target="media/image49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8.xml" /></Relationships>
</file>

<file path=ppt/slides/_rels/slide26.xml.rels><?xml version="1.0" encoding="UTF-8" standalone="yes"?><Relationships xmlns="http://schemas.openxmlformats.org/package/2006/relationships"><Relationship Id="rId3" Type="http://schemas.openxmlformats.org/officeDocument/2006/relationships/image" Target="media/image51.gif" /><Relationship Id="rId2" Type="http://schemas.openxmlformats.org/officeDocument/2006/relationships/image" Target="media/image50.gif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9.xml" /></Relationships>
</file>

<file path=ppt/slides/_rels/slide27.xml.rels><?xml version="1.0" encoding="UTF-8" standalone="yes"?><Relationships xmlns="http://schemas.openxmlformats.org/package/2006/relationships"><Relationship Id="rId3" Type="http://schemas.openxmlformats.org/officeDocument/2006/relationships/image" Target="media/image53.gif" /><Relationship Id="rId2" Type="http://schemas.openxmlformats.org/officeDocument/2006/relationships/image" Target="media/image52.gif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20.xml" /></Relationships>
</file>

<file path=ppt/slides/_rels/slide28.xml.rels><?xml version="1.0" encoding="UTF-8" standalone="yes"?><Relationships xmlns="http://schemas.openxmlformats.org/package/2006/relationships"><Relationship Id="rId3" Type="http://schemas.openxmlformats.org/officeDocument/2006/relationships/image" Target="media/image55.gif" /><Relationship Id="rId2" Type="http://schemas.openxmlformats.org/officeDocument/2006/relationships/image" Target="media/image54.gif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21.xml" /></Relationships>
</file>

<file path=ppt/slides/_rels/slide29.xml.rels><?xml version="1.0" encoding="UTF-8" standalone="yes"?><Relationships xmlns="http://schemas.openxmlformats.org/package/2006/relationships"><Relationship Id="rId3" Type="http://schemas.openxmlformats.org/officeDocument/2006/relationships/image" Target="media/image57.gif" /><Relationship Id="rId2" Type="http://schemas.openxmlformats.org/officeDocument/2006/relationships/image" Target="media/image56.gif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22.xml" /></Relationships>
</file>

<file path=ppt/slides/_rels/slide3.xml.rels><?xml version="1.0" encoding="UTF-8" standalone="yes"?><Relationships xmlns="http://schemas.openxmlformats.org/package/2006/relationships"><Relationship Id="rId3" Type="http://schemas.openxmlformats.org/officeDocument/2006/relationships/image" Target="media/image13.svg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2.png" /><Relationship Id="rId1" Type="http://schemas.openxmlformats.org/officeDocument/2006/relationships/notesSlide" Target="../notesSlides/notesSlide23.xml" /></Relationships>
</file>

<file path=ppt/slides/_rels/slide30.xml.rels><?xml version="1.0" encoding="UTF-8" standalone="yes"?><Relationships xmlns="http://schemas.openxmlformats.org/package/2006/relationships"><Relationship Id="rId3" Type="http://schemas.openxmlformats.org/officeDocument/2006/relationships/image" Target="media/image13.svg" /><Relationship Id="rId2" Type="http://schemas.openxmlformats.org/officeDocument/2006/relationships/image" Target="media/image12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24.xml" /></Relationships>
</file>

<file path=ppt/slides/_rels/slide31.xml.rels><?xml version="1.0" encoding="UTF-8" standalone="yes"?><Relationships xmlns="http://schemas.openxmlformats.org/package/2006/relationships"><Relationship Id="rId3" Type="http://schemas.openxmlformats.org/officeDocument/2006/relationships/image" Target="media/image59.gif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58.gif" /><Relationship Id="rId1" Type="http://schemas.openxmlformats.org/officeDocument/2006/relationships/notesSlide" Target="../notesSlides/notesSlide25.xml" /></Relationships>
</file>

<file path=ppt/slides/_rels/slide32.xml.rels><?xml version="1.0" encoding="UTF-8" standalone="yes"?><Relationships xmlns="http://schemas.openxmlformats.org/package/2006/relationships"><Relationship Id="rId3" Type="http://schemas.openxmlformats.org/officeDocument/2006/relationships/image" Target="media/image61.png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60.gif" /><Relationship Id="rId1" Type="http://schemas.openxmlformats.org/officeDocument/2006/relationships/notesSlide" Target="../notesSlides/notesSlide26.xml" /></Relationships>
</file>

<file path=ppt/slides/_rels/slide33.xml.rels><?xml version="1.0" encoding="UTF-8" standalone="yes"?><Relationships xmlns="http://schemas.openxmlformats.org/package/2006/relationships"><Relationship Id="rId4" Type="http://schemas.openxmlformats.org/officeDocument/2006/relationships/image" Target="media/image64.jpg" /><Relationship Id="rId3" Type="http://schemas.openxmlformats.org/officeDocument/2006/relationships/image" Target="media/image63.jpg" /><Relationship Id="rId2" Type="http://schemas.openxmlformats.org/officeDocument/2006/relationships/image" Target="media/image62.jp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27.xml" /></Relationships>
</file>

<file path=ppt/slides/_rels/slide34.xml.rels><?xml version="1.0" encoding="UTF-8" standalone="yes"?><Relationships xmlns="http://schemas.openxmlformats.org/package/2006/relationships"><Relationship Id="rId3" Type="http://schemas.openxmlformats.org/officeDocument/2006/relationships/image" Target="media/image13.svg" /><Relationship Id="rId2" Type="http://schemas.openxmlformats.org/officeDocument/2006/relationships/image" Target="media/image12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28.xml" /></Relationships>
</file>

<file path=ppt/slides/_rels/slide3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65.gif" /><Relationship Id="rId1" Type="http://schemas.openxmlformats.org/officeDocument/2006/relationships/notesSlide" Target="../notesSlides/notesSlide29.xml" /></Relationships>
</file>

<file path=ppt/slides/_rels/slide36.xml.rels><?xml version="1.0" encoding="UTF-8" standalone="yes"?><Relationships xmlns="http://schemas.openxmlformats.org/package/2006/relationships"><Relationship Id="rId3" Type="http://schemas.openxmlformats.org/officeDocument/2006/relationships/image" Target="media/image67.jpg" /><Relationship Id="rId2" Type="http://schemas.openxmlformats.org/officeDocument/2006/relationships/image" Target="media/image66.jp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0.xml" /></Relationships>
</file>

<file path=ppt/slides/_rels/slide37.xml.rels><?xml version="1.0" encoding="UTF-8" standalone="yes"?><Relationships xmlns="http://schemas.openxmlformats.org/package/2006/relationships"><Relationship Id="rId3" Type="http://schemas.openxmlformats.org/officeDocument/2006/relationships/image" Target="media/image13.svg" /><Relationship Id="rId2" Type="http://schemas.openxmlformats.org/officeDocument/2006/relationships/image" Target="media/image12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1.xml" 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2.xml" /><Relationship Id="rId0" Type="http://schemas.openxmlformats.org/officeDocument/2006/relationships/slideLayout" Target="../slideLayouts/slideLayout1.xml" /></Relationships>
</file>

<file path=ppt/slides/_rels/slide39.xml.rels><?xml version="1.0" encoding="UTF-8" standalone="yes"?><Relationships xmlns="http://schemas.openxmlformats.org/package/2006/relationships"><Relationship Id="rId2" Type="http://schemas.openxmlformats.org/officeDocument/2006/relationships/image" Target="media/image68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3.xml" /></Relationships>
</file>

<file path=ppt/slides/_rels/slide4.xml.rels><?xml version="1.0" encoding="UTF-8" standalone="yes"?><Relationships xmlns="http://schemas.openxmlformats.org/package/2006/relationships"><Relationship Id="rId2" Type="http://schemas.openxmlformats.org/officeDocument/2006/relationships/image" Target="media/image69.jp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4.xml" /></Relationships>
</file>

<file path=ppt/slides/_rels/slide40.xml.rels><?xml version="1.0" encoding="UTF-8" standalone="yes"?><Relationships xmlns="http://schemas.openxmlformats.org/package/2006/relationships"><Relationship Id="rId2" Type="http://schemas.openxmlformats.org/officeDocument/2006/relationships/image" Target="media/image70.jp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5.xml" /></Relationships>
</file>

<file path=ppt/slides/_rels/slide41.xml.rels><?xml version="1.0" encoding="UTF-8" standalone="yes"?><Relationships xmlns="http://schemas.openxmlformats.org/package/2006/relationships"><Relationship Id="rId2" Type="http://schemas.openxmlformats.org/officeDocument/2006/relationships/image" Target="media/image68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6.xml" /></Relationships>
</file>

<file path=ppt/slides/_rels/slide42.xml.rels><?xml version="1.0" encoding="UTF-8" standalone="yes"?><Relationships xmlns="http://schemas.openxmlformats.org/package/2006/relationships"><Relationship Id="rId2" Type="http://schemas.openxmlformats.org/officeDocument/2006/relationships/image" Target="media/image71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7.xml" /></Relationships>
</file>

<file path=ppt/slides/_rels/slide4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72.png" /><Relationship Id="rId1" Type="http://schemas.openxmlformats.org/officeDocument/2006/relationships/notesSlide" Target="../notesSlides/notesSlide38.xml" /></Relationships>
</file>

<file path=ppt/slides/_rels/slide44.xml.rels><?xml version="1.0" encoding="UTF-8" standalone="yes"?><Relationships xmlns="http://schemas.openxmlformats.org/package/2006/relationships"><Relationship Id="rId2" Type="http://schemas.openxmlformats.org/officeDocument/2006/relationships/image" Target="media/image73.jp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9.xml" /></Relationships>
</file>

<file path=ppt/slides/_rels/slide45.xml.rels><?xml version="1.0" encoding="UTF-8" standalone="yes"?><Relationships xmlns="http://schemas.openxmlformats.org/package/2006/relationships"><Relationship Id="rId2" Type="http://schemas.openxmlformats.org/officeDocument/2006/relationships/image" Target="media/image74.jp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40.xml" 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1.xml" /><Relationship Id="rId0" Type="http://schemas.openxmlformats.org/officeDocument/2006/relationships/slideLayout" Target="../slideLayouts/slideLayout1.xml" /></Relationships>
</file>

<file path=ppt/slides/_rels/slide47.xml.rels><?xml version="1.0" encoding="UTF-8" standalone="yes"?><Relationships xmlns="http://schemas.openxmlformats.org/package/2006/relationships"><Relationship Id="rId5" Type="http://schemas.openxmlformats.org/officeDocument/2006/relationships/image" Target="media/image76.svg" /><Relationship Id="rId4" Type="http://schemas.openxmlformats.org/officeDocument/2006/relationships/image" Target="media/image75.png" /><Relationship Id="rId3" Type="http://schemas.openxmlformats.org/officeDocument/2006/relationships/image" Target="media/image4.svg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3.png" /><Relationship Id="rId1" Type="http://schemas.openxmlformats.org/officeDocument/2006/relationships/notesSlide" Target="../notesSlides/notesSlide42.xml" /></Relationships>
</file>

<file path=ppt/slides/_rels/slide5.xml.rels><?xml version="1.0" encoding="UTF-8" standalone="yes"?><Relationships xmlns="http://schemas.openxmlformats.org/package/2006/relationships"><Relationship Id="rId2" Type="http://schemas.openxmlformats.org/officeDocument/2006/relationships/image" Target="media/image77.png" /><Relationship Id="rId3" Type="http://schemas.openxmlformats.org/officeDocument/2006/relationships/image" Target="media/image78.jp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43.xml" /></Relationships>
</file>

<file path=ppt/slides/_rels/slide6.xml.rels><?xml version="1.0" encoding="UTF-8" standalone="yes"?><Relationships xmlns="http://schemas.openxmlformats.org/package/2006/relationships"><Relationship Id="rId2" Type="http://schemas.openxmlformats.org/officeDocument/2006/relationships/image" Target="media/image79.jpg" /><Relationship Id="rId0" Type="http://schemas.openxmlformats.org/officeDocument/2006/relationships/slideLayout" Target="../slideLayouts/slideLayout1.xml" /><Relationship Id="rId3" Type="http://schemas.openxmlformats.org/officeDocument/2006/relationships/image" Target="media/image80.png" /><Relationship Id="rId1" Type="http://schemas.openxmlformats.org/officeDocument/2006/relationships/notesSlide" Target="../notesSlides/notesSlide44.xml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45.xml" /><Relationship Id="rId0" Type="http://schemas.openxmlformats.org/officeDocument/2006/relationships/slideLayout" Target="../slideLayouts/slideLayout1.xml" /></Relationships>
</file>

<file path=ppt/slides/_rels/slide8.xml.rels><?xml version="1.0" encoding="UTF-8" standalone="yes"?><Relationships xmlns="http://schemas.openxmlformats.org/package/2006/relationships"><Relationship Id="rId2" Type="http://schemas.openxmlformats.org/officeDocument/2006/relationships/image" Target="media/image81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46.xml" /></Relationships>
</file>

<file path=ppt/slides/_rels/slide9.xml.rels><?xml version="1.0" encoding="UTF-8" standalone="yes"?><Relationships xmlns="http://schemas.openxmlformats.org/package/2006/relationships"><Relationship Id="rId3" Type="http://schemas.openxmlformats.org/officeDocument/2006/relationships/image" Target="media/image13.svg" /><Relationship Id="rId2" Type="http://schemas.openxmlformats.org/officeDocument/2006/relationships/image" Target="media/image12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47.xml" /></Relationships>
</file>

<file path=ppt/slides/slide1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asvg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  <p:txBody>
          <a:bodyPr/>
          <a:p/>
        </p:txBody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" name="Shape 2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solidFill>
            <a:srgbClr val="C15145"/>
          </a:solidFill>
          <a:ln/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" name="Shape 4"/>
          <p:cNvSpPr/>
          <p:nvPr/>
        </p:nvSpPr>
        <p:spPr>
          <a:xfrm rot="20100000" flipH="false" flipV="false">
            <a:off x="5449958" y="3383915"/>
            <a:ext cx="6988809" cy="2291080"/>
          </a:xfrm>
          <a:prstGeom prst="ellipse">
            <a:avLst/>
          </a:prstGeom>
          <a:solidFill>
            <a:srgbClr val="B2C3F7"/>
          </a:solidFill>
          <a:ln/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 rot="20100000">
            <a:off x="5164455" y="3388995"/>
            <a:ext cx="6988810" cy="2291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" name="Shape 6"/>
          <p:cNvSpPr/>
          <p:nvPr/>
        </p:nvSpPr>
        <p:spPr>
          <a:xfrm>
            <a:off x="1023620" y="1751965"/>
            <a:ext cx="2136775" cy="0"/>
          </a:xfrm>
          <a:prstGeom prst="line">
            <a:avLst/>
          </a:prstGeom>
          <a:noFill/>
          <a:ln w="63500">
            <a:solidFill>
              <a:srgbClr val="171717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 rot="0" flipH="false" flipV="false">
            <a:off x="930275" y="4732307"/>
            <a:ext cx="3383813" cy="158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true">
                <a:solidFill>
                  <a:srgbClr val="FDF1E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GroupName：GroupName</a:t>
            </a:r>
            <a:endParaRPr lang="en-US" sz="16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endParaRPr lang="en-US" sz="1600" b="true">
              <a:solidFill>
                <a:srgbClr val="FDF1E1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true">
                <a:solidFill>
                  <a:srgbClr val="FDF1E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GroumMenbers: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400" b="true" i="false" u="none" strike="noStrike">
                <a:solidFill>
                  <a:srgbClr val="FDF1E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邹凯意 122090852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400" b="true" i="false" u="none" strike="noStrike">
                <a:solidFill>
                  <a:srgbClr val="FDF1E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李一睿 122090288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400" b="true" i="false" u="none" strike="noStrike">
                <a:solidFill>
                  <a:srgbClr val="FDF1E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刘玥含 124090397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 rot="0" flipH="false" flipV="false">
            <a:off x="930275" y="6182546"/>
            <a:ext cx="2336165" cy="269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true" dirty="false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2025/12/13</a:t>
            </a:r>
            <a:endParaRPr lang="en-US" sz="1600" dirty="false"/>
          </a:p>
        </p:txBody>
      </p:sp>
      <p:sp>
        <p:nvSpPr>
          <p:cNvPr id="11" name="Shape 9"/>
          <p:cNvSpPr/>
          <p:nvPr/>
        </p:nvSpPr>
        <p:spPr>
          <a:xfrm>
            <a:off x="10814050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  <p:txBody>
          <a:bodyPr/>
          <a:p/>
        </p:txBody>
      </p:sp>
      <p:sp>
        <p:nvSpPr>
          <p:cNvPr id="12" name="Text 10"/>
          <p:cNvSpPr/>
          <p:nvPr/>
        </p:nvSpPr>
        <p:spPr>
          <a:xfrm>
            <a:off x="10814050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3" name="Shape 11"/>
          <p:cNvSpPr/>
          <p:nvPr/>
        </p:nvSpPr>
        <p:spPr>
          <a:xfrm>
            <a:off x="11068797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  <p:txBody>
          <a:bodyPr/>
          <a:p/>
        </p:txBody>
      </p:sp>
      <p:sp>
        <p:nvSpPr>
          <p:cNvPr id="14" name="Text 12"/>
          <p:cNvSpPr/>
          <p:nvPr/>
        </p:nvSpPr>
        <p:spPr>
          <a:xfrm>
            <a:off x="11068797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5" name="Shape 13"/>
          <p:cNvSpPr/>
          <p:nvPr/>
        </p:nvSpPr>
        <p:spPr>
          <a:xfrm>
            <a:off x="11323544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11323544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17" name="Image 0" descr="https://kimi-img.moonshot.cn/pub/slides/slides_tmpl/image/25-09-04-14:54:47-d2sjfdu1bb2p4onbpu7g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 rot="0" flipH="false" flipV="false">
            <a:off x="6206560" y="191546"/>
            <a:ext cx="5475605" cy="6858000"/>
          </a:xfrm>
          <a:prstGeom prst="rect">
            <a:avLst/>
          </a:prstGeom>
        </p:spPr>
      </p:pic>
      <p:pic>
        <p:nvPicPr>
          <p:cNvPr id="18" name="Image 1" descr="https://kimi-img.moonshot.cn/pub/slides/slides_tmpl/image/25-09-04-14:54:47-d2sjfdu1bb2p4onbpu8g.svg"/>
          <p:cNvPicPr>
            <a:picLocks noChangeAspect="true"/>
          </p:cNvPicPr>
          <p:nvPr/>
        </p:nvPicPr>
        <p:blipFill>
          <a:blip r:embed="rId4">
            <a:extLst>
              <a:ext uri="{96DAC541-7B7A-43D3-8B79-37D633B846F1}">
                <asvg:svgBlip r:embed="rId5"/>
              </a:ext>
            </a:extLst>
          </a:blip>
          <a:stretch>
            <a:fillRect/>
          </a:stretch>
        </p:blipFill>
        <p:spPr>
          <a:xfrm rot="0" flipH="false" flipV="false">
            <a:off x="5721420" y="4328387"/>
            <a:ext cx="1343025" cy="137160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9-04-14:54:47-d2sjfdu1bb2p4onbpu8g.svg"/>
          <p:cNvPicPr>
            <a:picLocks noChangeAspect="true"/>
          </p:cNvPicPr>
          <p:nvPr/>
        </p:nvPicPr>
        <p:blipFill>
          <a:blip r:embed="rId4">
            <a:extLst>
              <a:ext uri="{96DAC541-7B7A-43D3-8B79-37D633B846F1}">
                <asvg:svgBlip r:embed="rId5"/>
              </a:ext>
            </a:extLst>
          </a:blip>
          <a:stretch>
            <a:fillRect/>
          </a:stretch>
        </p:blipFill>
        <p:spPr>
          <a:xfrm rot="0" flipH="false" flipV="false">
            <a:off x="10233548" y="3620546"/>
            <a:ext cx="1978660" cy="202120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9-04-14:54:47-d2sjfdu1bb2p4onbpu8g.svg"/>
          <p:cNvPicPr>
            <a:picLocks noChangeAspect="true"/>
          </p:cNvPicPr>
          <p:nvPr/>
        </p:nvPicPr>
        <p:blipFill>
          <a:blip r:embed="rId4">
            <a:extLst>
              <a:ext uri="{96DAC541-7B7A-43D3-8B79-37D633B846F1}">
                <asvg:svgBlip r:embed="rId5"/>
              </a:ext>
            </a:extLst>
          </a:blip>
          <a:stretch>
            <a:fillRect/>
          </a:stretch>
        </p:blipFill>
        <p:spPr>
          <a:xfrm rot="0" flipH="false" flipV="false">
            <a:off x="10756153" y="1253490"/>
            <a:ext cx="933450" cy="95376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 rot="0" flipH="false" flipV="false">
            <a:off x="-31115" y="1751965"/>
            <a:ext cx="7823463" cy="3262222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>
              <a:lnSpc>
                <a:spcPct val="100000"/>
              </a:lnSpc>
            </a:pPr>
            <a:r>
              <a:rPr lang="en-US" sz="4800" b="true">
                <a:solidFill>
                  <a:srgbClr val="FDF1E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The Trifold Dreamwalker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4">
    <p:bg>
      <p:bgPr>
        <a:solidFill>
          <a:srgbClr val="F3F4F6"/>
        </a:solidFill>
        <a:effectLst/>
      </p:bgPr>
    </p:bg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0"/>
          <p:cNvSpPr/>
          <p:nvPr/>
        </p:nvSpPr>
        <p:spPr>
          <a:xfrm>
            <a:off x="69520" y="100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24" name="Shape 0"/>
          <p:cNvSpPr/>
          <p:nvPr/>
        </p:nvSpPr>
        <p:spPr>
          <a:xfrm rot="0" flipH="false" flipV="false">
            <a:off x="5291973" y="2588050"/>
            <a:ext cx="1581743" cy="1253947"/>
          </a:xfrm>
          <a:prstGeom prst="rect">
            <a:avLst/>
          </a:prstGeom>
          <a:blipFill>
            <a:blip r:embed="rId2"/>
            <a:stretch/>
          </a:blipFill>
          <a:ln/>
        </p:spPr>
        <p:txBody>
          <a:bodyPr/>
          <a:p>
            <a:pPr/>
            <a:endParaRPr/>
          </a:p>
        </p:txBody>
      </p:sp>
      <p:sp>
        <p:nvSpPr>
          <p:cNvPr id="25" name="Shape 0"/>
          <p:cNvSpPr/>
          <p:nvPr/>
        </p:nvSpPr>
        <p:spPr>
          <a:xfrm rot="0" flipH="false" flipV="false">
            <a:off x="7192858" y="2792192"/>
            <a:ext cx="4187284" cy="2646903"/>
          </a:xfrm>
          <a:prstGeom prst="rect">
            <a:avLst/>
          </a:prstGeom>
          <a:blipFill>
            <a:blip r:embed="rId3"/>
            <a:stretch/>
          </a:blipFill>
          <a:ln/>
        </p:spPr>
        <p:txBody>
          <a:bodyPr/>
          <a:p>
            <a:pPr/>
            <a:endParaRPr/>
          </a:p>
        </p:txBody>
      </p:sp>
      <p:sp>
        <p:nvSpPr>
          <p:cNvPr id="26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7" name=""/>
          <p:cNvSpPr txBox="true"/>
          <p:nvPr/>
        </p:nvSpPr>
        <p:spPr>
          <a:xfrm rot="0">
            <a:off x="525870" y="370458"/>
            <a:ext cx="3067050" cy="5461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3000" b="true" i="false" u="none" strike="noStrike">
                <a:solidFill>
                  <a:srgbClr val="E9792E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StoryLine</a:t>
            </a:r>
            <a:endParaRPr/>
          </a:p>
        </p:txBody>
      </p:sp>
      <p:sp>
        <p:nvSpPr>
          <p:cNvPr id="28" name="Text 4"/>
          <p:cNvSpPr/>
          <p:nvPr/>
        </p:nvSpPr>
        <p:spPr>
          <a:xfrm rot="0" flipH="false" flipV="false">
            <a:off x="660400" y="1218196"/>
            <a:ext cx="6693953" cy="1573996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20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A first-person call from the hospital confirms late-stage cancer. </a:t>
            </a:r>
            <a:r>
              <a:rPr lang="en-US" sz="20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Surgery is exorbitantly priced and must be paid within a week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.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20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However, you are so poor that you can not afford it.</a:t>
            </a:r>
            <a:endParaRPr/>
          </a:p>
        </p:txBody>
      </p:sp>
      <p:sp>
        <p:nvSpPr>
          <p:cNvPr id="29" name="Shape 5"/>
          <p:cNvSpPr/>
          <p:nvPr/>
        </p:nvSpPr>
        <p:spPr>
          <a:xfrm rot="0" flipH="true" flipV="false">
            <a:off x="660400" y="5669923"/>
            <a:ext cx="0" cy="609600"/>
          </a:xfrm>
          <a:prstGeom prst="line">
            <a:avLst/>
          </a:prstGeom>
          <a:noFill/>
          <a:ln w="50800">
            <a:solidFill>
              <a:srgbClr val="E06C59"/>
            </a:solidFill>
            <a:prstDash val="solid"/>
            <a:headEnd type="none"/>
            <a:tailEnd type="none"/>
          </a:ln>
        </p:spPr>
        <p:txBody>
          <a:bodyPr/>
          <a:p>
            <a:pPr/>
            <a:endParaRPr/>
          </a:p>
        </p:txBody>
      </p:sp>
      <p:sp>
        <p:nvSpPr>
          <p:cNvPr id="30" name="Text 6"/>
          <p:cNvSpPr/>
          <p:nvPr/>
        </p:nvSpPr>
        <p:spPr>
          <a:xfrm rot="0" flipH="false" flipV="false">
            <a:off x="896329" y="5669923"/>
            <a:ext cx="109220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"No means to afford treatment, social welfare unavailable, family unreachable. The ticking clock creates an unbearable pressure..."</a:t>
            </a:r>
            <a:endParaRPr lang="en-US" sz="1600" dirty="false"/>
          </a:p>
        </p:txBody>
      </p:sp>
      <p:sp>
        <p:nvSpPr>
          <p:cNvPr id="31" name="Shape 0"/>
          <p:cNvSpPr/>
          <p:nvPr/>
        </p:nvSpPr>
        <p:spPr>
          <a:xfrm rot="0" flipH="false" flipV="false">
            <a:off x="660400" y="2792192"/>
            <a:ext cx="4338742" cy="2659520"/>
          </a:xfrm>
          <a:prstGeom prst="rect">
            <a:avLst/>
          </a:prstGeom>
          <a:blipFill>
            <a:blip r:embed="rId4"/>
            <a:stretch/>
          </a:blipFill>
          <a:ln/>
        </p:spPr>
        <p:txBody>
          <a:bodyPr/>
          <a:p>
            <a:pPr/>
            <a:endParaRPr/>
          </a:p>
        </p:txBody>
      </p:sp>
      <p:cxnSp>
        <p:nvCxnSpPr>
          <p:cNvPr id="32" name=""/>
          <p:cNvCxnSpPr/>
          <p:nvPr/>
        </p:nvCxnSpPr>
        <p:spPr>
          <a:xfrm rot="0" flipH="false" flipV="false">
            <a:off x="5134013" y="3930474"/>
            <a:ext cx="1897663" cy="9035"/>
          </a:xfrm>
          <a:prstGeom prst="straightConnector1"/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5">
    <p:bg>
      <p:bgPr>
        <a:solidFill>
          <a:srgbClr val="F3F4F6"/>
        </a:solidFill>
        <a:effectLst/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0"/>
          <p:cNvSpPr/>
          <p:nvPr/>
        </p:nvSpPr>
        <p:spPr>
          <a:xfrm rot="0" flipH="false" flipV="false">
            <a:off x="-30480" y="635"/>
            <a:ext cx="12235815" cy="6858634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35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6" name="Text 2"/>
          <p:cNvSpPr/>
          <p:nvPr/>
        </p:nvSpPr>
        <p:spPr>
          <a:xfrm rot="0" flipH="false" flipV="false">
            <a:off x="6400800" y="1025337"/>
            <a:ext cx="5524500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Professor &amp; Dream Monetization</a:t>
            </a:r>
            <a:endParaRPr lang="en-US" sz="1600" dirty="false"/>
          </a:p>
        </p:txBody>
      </p:sp>
      <p:sp>
        <p:nvSpPr>
          <p:cNvPr id="37" name="Text 3"/>
          <p:cNvSpPr/>
          <p:nvPr/>
        </p:nvSpPr>
        <p:spPr>
          <a:xfrm rot="0" flipH="false" flipV="false">
            <a:off x="6400800" y="2209800"/>
            <a:ext cx="5435600" cy="1219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>
                <a:solidFill>
                  <a:srgbClr val="000000">
                    <a:alpha val="100000"/>
                  </a:srgbClr>
                </a:solidFill>
              </a:rPr>
              <a:t>Late at night, a mysterious professor offers huge price for dream recordings. He shows a helmet-like device and says the more intense and real the dream, the higher the pay—while hinting it might cause "space-time side effects."</a:t>
            </a:r>
            <a:endParaRPr/>
          </a:p>
        </p:txBody>
      </p:sp>
      <p:pic>
        <p:nvPicPr>
          <p:cNvPr id="38" name="图片 9" descr="人戴着面具  AI 生成的内容可能不正确。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212602" y="817629"/>
            <a:ext cx="4917943" cy="4917943"/>
          </a:xfrm>
          <a:prstGeom prst="rect">
            <a:avLst/>
          </a:prstGeom>
        </p:spPr>
      </p:pic>
      <p:sp>
        <p:nvSpPr>
          <p:cNvPr id="39" name=""/>
          <p:cNvSpPr txBox="true"/>
          <p:nvPr/>
        </p:nvSpPr>
        <p:spPr>
          <a:xfrm rot="0">
            <a:off x="525870" y="370458"/>
            <a:ext cx="3067050" cy="5461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3000" b="true" i="false" u="none" strike="noStrike">
                <a:solidFill>
                  <a:srgbClr val="E9792E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StoryLine</a:t>
            </a:r>
            <a:endParaRPr/>
          </a:p>
        </p:txBody>
      </p:sp>
      <p:sp>
        <p:nvSpPr>
          <p:cNvPr id="40" name=""/>
          <p:cNvSpPr txBox="true"/>
          <p:nvPr/>
        </p:nvSpPr>
        <p:spPr>
          <a:xfrm rot="0" flipH="false" flipV="false">
            <a:off x="8592755" y="6331858"/>
            <a:ext cx="723900" cy="368300"/>
          </a:xfrm>
          <a:prstGeom prst="rect">
            <a:avLst/>
          </a:prstGeom>
          <a:ln w="1270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Room</a:t>
            </a:r>
            <a:endParaRPr/>
          </a:p>
        </p:txBody>
      </p:sp>
      <p:pic>
        <p:nvPicPr>
          <p:cNvPr id="41" name=""/>
          <p:cNvPicPr/>
          <p:nvPr/>
        </p:nvPicPr>
        <p:blipFill>
          <a:blip r:embed="rId3"/>
          <a:srcRect l="-2000" t="0" r="-2000" b="0"/>
          <a:stretch>
            <a:fillRect/>
          </a:stretch>
        </p:blipFill>
        <p:spPr>
          <a:xfrm rot="0" flipH="false" flipV="false">
            <a:off x="6627430" y="3699063"/>
            <a:ext cx="4654550" cy="2468403"/>
          </a:xfrm>
          <a:prstGeom prst="rect"/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7">
    <p:bg>
      <p:bgPr>
        <a:solidFill>
          <a:srgbClr val="F3F4F6"/>
        </a:solidFill>
        <a:effectLst/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  <a:p>
            <a:pPr/>
            <a:endParaRPr lang="en-US"/>
          </a:p>
        </p:txBody>
      </p:sp>
      <p:sp>
        <p:nvSpPr>
          <p:cNvPr id="44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5" name="Text 2"/>
          <p:cNvSpPr/>
          <p:nvPr/>
        </p:nvSpPr>
        <p:spPr>
          <a:xfrm>
            <a:off x="3406775" y="1295400"/>
            <a:ext cx="5562600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Machine Truth</a:t>
            </a:r>
            <a:endParaRPr/>
          </a:p>
        </p:txBody>
      </p:sp>
      <p:sp>
        <p:nvSpPr>
          <p:cNvPr id="46" name="Text 3"/>
          <p:cNvSpPr/>
          <p:nvPr/>
        </p:nvSpPr>
        <p:spPr>
          <a:xfrm rot="0" flipH="false" flipV="false">
            <a:off x="1778000" y="1854200"/>
            <a:ext cx="8636000" cy="10160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marL="0" lvl="0" indent="0" algn="ctr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20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The doctor</a:t>
            </a:r>
            <a:r>
              <a:rPr lang="en-US" sz="20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’</a:t>
            </a:r>
            <a:r>
              <a:rPr lang="en-US" sz="20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 device is an </a:t>
            </a:r>
            <a:r>
              <a:rPr lang="en-US" sz="2000" b="tru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inter-dimensional consciousness resonator</a:t>
            </a:r>
            <a:r>
              <a:rPr lang="en-US" sz="20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. Instead of recording dreams, it links your mind to a parallel-universe version of yourself and streams that person</a:t>
            </a:r>
            <a:r>
              <a:rPr lang="en-US" sz="20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’</a:t>
            </a:r>
            <a:r>
              <a:rPr lang="en-US" sz="20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 real experiences into your sleep.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</p:txBody>
      </p:sp>
      <p:pic>
        <p:nvPicPr>
          <p:cNvPr id="47" name="Image 0" descr="https://kimi-web-img.moonshot.cn/img/thumbs.dreamstime.com/7a444bafb7c41b23a6d0f5579f14b45d5975cfab.jpg"/>
          <p:cNvPicPr>
            <a:picLocks noChangeAspect="true"/>
          </p:cNvPicPr>
          <p:nvPr/>
        </p:nvPicPr>
        <p:blipFill>
          <a:blip r:embed="rId2"/>
          <a:srcRect l="19156" r="19156"/>
          <a:stretch/>
        </p:blipFill>
        <p:spPr>
          <a:xfrm>
            <a:off x="828357" y="2971800"/>
            <a:ext cx="1219200" cy="1219200"/>
          </a:xfrm>
          <a:prstGeom prst="roundRect">
            <a:avLst>
              <a:gd name="adj" fmla="val 50000"/>
            </a:avLst>
          </a:prstGeom>
        </p:spPr>
      </p:pic>
      <p:sp>
        <p:nvSpPr>
          <p:cNvPr id="48" name="Text 4"/>
          <p:cNvSpPr/>
          <p:nvPr/>
        </p:nvSpPr>
        <p:spPr>
          <a:xfrm>
            <a:off x="777557" y="42926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600" b="true" dirty="false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Scan</a:t>
            </a:r>
            <a:endParaRPr lang="en-US" sz="1600" dirty="false"/>
          </a:p>
        </p:txBody>
      </p:sp>
      <p:sp>
        <p:nvSpPr>
          <p:cNvPr id="49" name="Shape 5"/>
          <p:cNvSpPr/>
          <p:nvPr/>
        </p:nvSpPr>
        <p:spPr>
          <a:xfrm>
            <a:off x="3031331" y="34798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560308" y="446008"/>
                </a:moveTo>
                <a:lnTo>
                  <a:pt x="674608" y="331708"/>
                </a:lnTo>
                <a:cubicBezTo>
                  <a:pt x="689491" y="316825"/>
                  <a:pt x="689491" y="292656"/>
                  <a:pt x="674608" y="277773"/>
                </a:cubicBezTo>
                <a:lnTo>
                  <a:pt x="560308" y="163473"/>
                </a:lnTo>
                <a:cubicBezTo>
                  <a:pt x="545425" y="148590"/>
                  <a:pt x="521256" y="148590"/>
                  <a:pt x="506373" y="163473"/>
                </a:cubicBezTo>
                <a:cubicBezTo>
                  <a:pt x="491490" y="178356"/>
                  <a:pt x="491490" y="202525"/>
                  <a:pt x="506373" y="217408"/>
                </a:cubicBezTo>
                <a:lnTo>
                  <a:pt x="555665" y="266700"/>
                </a:lnTo>
                <a:lnTo>
                  <a:pt x="130016" y="266700"/>
                </a:lnTo>
                <a:lnTo>
                  <a:pt x="179308" y="217408"/>
                </a:lnTo>
                <a:cubicBezTo>
                  <a:pt x="194191" y="202525"/>
                  <a:pt x="194191" y="178356"/>
                  <a:pt x="179308" y="163473"/>
                </a:cubicBezTo>
                <a:cubicBezTo>
                  <a:pt x="164425" y="148590"/>
                  <a:pt x="140256" y="148590"/>
                  <a:pt x="125373" y="163473"/>
                </a:cubicBezTo>
                <a:lnTo>
                  <a:pt x="11073" y="277773"/>
                </a:lnTo>
                <a:cubicBezTo>
                  <a:pt x="3929" y="284917"/>
                  <a:pt x="-119" y="294561"/>
                  <a:pt x="-119" y="304681"/>
                </a:cubicBezTo>
                <a:cubicBezTo>
                  <a:pt x="-119" y="314801"/>
                  <a:pt x="3929" y="324445"/>
                  <a:pt x="11073" y="331589"/>
                </a:cubicBezTo>
                <a:lnTo>
                  <a:pt x="125373" y="445889"/>
                </a:lnTo>
                <a:cubicBezTo>
                  <a:pt x="140256" y="460772"/>
                  <a:pt x="164425" y="460772"/>
                  <a:pt x="179308" y="445889"/>
                </a:cubicBezTo>
                <a:cubicBezTo>
                  <a:pt x="194191" y="431006"/>
                  <a:pt x="194191" y="406837"/>
                  <a:pt x="179308" y="391954"/>
                </a:cubicBezTo>
                <a:lnTo>
                  <a:pt x="130016" y="342662"/>
                </a:lnTo>
                <a:lnTo>
                  <a:pt x="555665" y="342662"/>
                </a:lnTo>
                <a:lnTo>
                  <a:pt x="506373" y="391954"/>
                </a:lnTo>
                <a:cubicBezTo>
                  <a:pt x="491490" y="406837"/>
                  <a:pt x="491490" y="431006"/>
                  <a:pt x="506373" y="445889"/>
                </a:cubicBezTo>
                <a:cubicBezTo>
                  <a:pt x="521256" y="460772"/>
                  <a:pt x="545425" y="460772"/>
                  <a:pt x="560308" y="445889"/>
                </a:cubicBezTo>
                <a:close/>
              </a:path>
            </a:pathLst>
          </a:custGeom>
          <a:solidFill>
            <a:srgbClr val="E06C59"/>
          </a:solidFill>
          <a:ln/>
        </p:spPr>
        <p:txBody>
          <a:bodyPr/>
          <a:p/>
        </p:txBody>
      </p:sp>
      <p:sp>
        <p:nvSpPr>
          <p:cNvPr id="50" name="Text 6"/>
          <p:cNvSpPr/>
          <p:nvPr/>
        </p:nvSpPr>
        <p:spPr>
          <a:xfrm rot="0" flipH="false" flipV="false">
            <a:off x="5026978" y="4292600"/>
            <a:ext cx="2120900" cy="3048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600" b="true" dirty="false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Locate Alternate Self</a:t>
            </a:r>
            <a:endParaRPr lang="en-US" sz="1600" dirty="false"/>
          </a:p>
        </p:txBody>
      </p:sp>
      <p:sp>
        <p:nvSpPr>
          <p:cNvPr id="51" name="Shape 7"/>
          <p:cNvSpPr/>
          <p:nvPr/>
        </p:nvSpPr>
        <p:spPr>
          <a:xfrm rot="0" flipH="false" flipV="false">
            <a:off x="8457725" y="34798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560308" y="446008"/>
                </a:moveTo>
                <a:lnTo>
                  <a:pt x="674608" y="331708"/>
                </a:lnTo>
                <a:cubicBezTo>
                  <a:pt x="689491" y="316825"/>
                  <a:pt x="689491" y="292656"/>
                  <a:pt x="674608" y="277773"/>
                </a:cubicBezTo>
                <a:lnTo>
                  <a:pt x="560308" y="163473"/>
                </a:lnTo>
                <a:cubicBezTo>
                  <a:pt x="545425" y="148590"/>
                  <a:pt x="521256" y="148590"/>
                  <a:pt x="506373" y="163473"/>
                </a:cubicBezTo>
                <a:cubicBezTo>
                  <a:pt x="491490" y="178356"/>
                  <a:pt x="491490" y="202525"/>
                  <a:pt x="506373" y="217408"/>
                </a:cubicBezTo>
                <a:lnTo>
                  <a:pt x="555665" y="266700"/>
                </a:lnTo>
                <a:lnTo>
                  <a:pt x="130016" y="266700"/>
                </a:lnTo>
                <a:lnTo>
                  <a:pt x="179308" y="217408"/>
                </a:lnTo>
                <a:cubicBezTo>
                  <a:pt x="194191" y="202525"/>
                  <a:pt x="194191" y="178356"/>
                  <a:pt x="179308" y="163473"/>
                </a:cubicBezTo>
                <a:cubicBezTo>
                  <a:pt x="164425" y="148590"/>
                  <a:pt x="140256" y="148590"/>
                  <a:pt x="125373" y="163473"/>
                </a:cubicBezTo>
                <a:lnTo>
                  <a:pt x="11073" y="277773"/>
                </a:lnTo>
                <a:cubicBezTo>
                  <a:pt x="3929" y="284917"/>
                  <a:pt x="-119" y="294561"/>
                  <a:pt x="-119" y="304681"/>
                </a:cubicBezTo>
                <a:cubicBezTo>
                  <a:pt x="-119" y="314801"/>
                  <a:pt x="3929" y="324445"/>
                  <a:pt x="11073" y="331589"/>
                </a:cubicBezTo>
                <a:lnTo>
                  <a:pt x="125373" y="445889"/>
                </a:lnTo>
                <a:cubicBezTo>
                  <a:pt x="140256" y="460772"/>
                  <a:pt x="164425" y="460772"/>
                  <a:pt x="179308" y="445889"/>
                </a:cubicBezTo>
                <a:cubicBezTo>
                  <a:pt x="194191" y="431006"/>
                  <a:pt x="194191" y="406837"/>
                  <a:pt x="179308" y="391954"/>
                </a:cubicBezTo>
                <a:lnTo>
                  <a:pt x="130016" y="342662"/>
                </a:lnTo>
                <a:lnTo>
                  <a:pt x="555665" y="342662"/>
                </a:lnTo>
                <a:lnTo>
                  <a:pt x="506373" y="391954"/>
                </a:lnTo>
                <a:cubicBezTo>
                  <a:pt x="491490" y="406837"/>
                  <a:pt x="491490" y="431006"/>
                  <a:pt x="506373" y="445889"/>
                </a:cubicBezTo>
                <a:cubicBezTo>
                  <a:pt x="521256" y="460772"/>
                  <a:pt x="545425" y="460772"/>
                  <a:pt x="560308" y="445889"/>
                </a:cubicBezTo>
                <a:close/>
              </a:path>
            </a:pathLst>
          </a:custGeom>
          <a:solidFill>
            <a:srgbClr val="E06C59"/>
          </a:solidFill>
          <a:ln/>
        </p:spPr>
        <p:txBody>
          <a:bodyPr/>
          <a:p/>
        </p:txBody>
      </p:sp>
      <p:pic>
        <p:nvPicPr>
          <p:cNvPr id="52" name="Image 2" descr="https://kimi-web-img.moonshot.cn/img/img.xjishu.com/ac2d5889bee3d2b183c27720f18f3b271ecebad9.gif"/>
          <p:cNvPicPr>
            <a:picLocks noChangeAspect="true"/>
          </p:cNvPicPr>
          <p:nvPr/>
        </p:nvPicPr>
        <p:blipFill>
          <a:blip r:embed="rId3"/>
          <a:srcRect l="25050" r="25050"/>
          <a:stretch/>
        </p:blipFill>
        <p:spPr>
          <a:xfrm>
            <a:off x="9759791" y="2971800"/>
            <a:ext cx="1219200" cy="1219200"/>
          </a:xfrm>
          <a:prstGeom prst="roundRect">
            <a:avLst>
              <a:gd name="adj" fmla="val 50000"/>
            </a:avLst>
          </a:prstGeom>
        </p:spPr>
      </p:pic>
      <p:sp>
        <p:nvSpPr>
          <p:cNvPr id="53" name="Text 8"/>
          <p:cNvSpPr/>
          <p:nvPr/>
        </p:nvSpPr>
        <p:spPr>
          <a:xfrm>
            <a:off x="9324816" y="4292600"/>
            <a:ext cx="2095500" cy="3048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600" b="true" dirty="false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Dream Compression</a:t>
            </a:r>
            <a:endParaRPr lang="en-US" sz="1600" dirty="false"/>
          </a:p>
        </p:txBody>
      </p:sp>
      <p:sp>
        <p:nvSpPr>
          <p:cNvPr id="54" name="Shape 9"/>
          <p:cNvSpPr/>
          <p:nvPr/>
        </p:nvSpPr>
        <p:spPr>
          <a:xfrm>
            <a:off x="1693863" y="5105400"/>
            <a:ext cx="8801100" cy="457200"/>
          </a:xfrm>
          <a:custGeom>
            <a:avLst/>
            <a:gdLst/>
            <a:ahLst/>
            <a:cxnLst/>
            <a:rect l="l" t="t" r="r" b="b"/>
            <a:pathLst>
              <a:path w="8801100" h="457200">
                <a:moveTo>
                  <a:pt x="101599" y="0"/>
                </a:moveTo>
                <a:lnTo>
                  <a:pt x="8699501" y="0"/>
                </a:lnTo>
                <a:cubicBezTo>
                  <a:pt x="8755613" y="0"/>
                  <a:pt x="8801100" y="45487"/>
                  <a:pt x="8801100" y="101599"/>
                </a:cubicBezTo>
                <a:lnTo>
                  <a:pt x="8801100" y="355601"/>
                </a:lnTo>
                <a:cubicBezTo>
                  <a:pt x="8801100" y="411713"/>
                  <a:pt x="8755613" y="457200"/>
                  <a:pt x="86995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  <p:txBody>
          <a:bodyPr/>
          <a:p/>
        </p:txBody>
      </p:sp>
      <p:sp>
        <p:nvSpPr>
          <p:cNvPr id="55" name="Text 10"/>
          <p:cNvSpPr/>
          <p:nvPr/>
        </p:nvSpPr>
        <p:spPr>
          <a:xfrm>
            <a:off x="1751013" y="5207000"/>
            <a:ext cx="8686800" cy="2540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20000"/>
              </a:lnSpc>
            </a:pPr>
            <a:r>
              <a:rPr lang="en-US" sz="1400" b="true" dirty="false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Tech:</a:t>
            </a:r>
            <a:r>
              <a:rPr lang="en-US" sz="14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Quantum Resonance Frequency | Consciousness Coupling Coefficient | Spacetime Drift Formula</a:t>
            </a:r>
            <a:endParaRPr lang="en-US" sz="1600" dirty="false"/>
          </a:p>
        </p:txBody>
      </p:sp>
      <p:sp>
        <p:nvSpPr>
          <p:cNvPr id="56" name=""/>
          <p:cNvSpPr/>
          <p:nvPr/>
        </p:nvSpPr>
        <p:spPr>
          <a:xfrm rot="0" flipH="false" flipV="false">
            <a:off x="5183871" y="3133838"/>
            <a:ext cx="1807114" cy="1057162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p>
            <a:pPr algn="ctr"/>
            <a:endParaRPr/>
          </a:p>
        </p:txBody>
      </p:sp>
      <p:sp>
        <p:nvSpPr>
          <p:cNvPr id="57" name=""/>
          <p:cNvSpPr txBox="true"/>
          <p:nvPr/>
        </p:nvSpPr>
        <p:spPr>
          <a:xfrm rot="0" flipH="false" flipV="false">
            <a:off x="5953125" y="3479800"/>
            <a:ext cx="285750" cy="368300"/>
          </a:xfrm>
          <a:prstGeom prst="rect">
            <a:avLst/>
          </a:prstGeom>
          <a:ln w="12700">
            <a:prstDash val="solid"/>
          </a:ln>
        </p:spPr>
        <p:txBody>
          <a:bodyPr wrap="none">
            <a:spAutoFit/>
          </a:bodyPr>
          <a:p>
            <a:pPr/>
            <a:r>
              <a:rPr lang="en-US"/>
              <a:t>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60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1" name="Text 2"/>
          <p:cNvSpPr/>
          <p:nvPr/>
        </p:nvSpPr>
        <p:spPr>
          <a:xfrm>
            <a:off x="3406775" y="1295400"/>
            <a:ext cx="5562600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Machine Truth</a:t>
            </a:r>
            <a:endParaRPr/>
          </a:p>
        </p:txBody>
      </p:sp>
      <p:sp>
        <p:nvSpPr>
          <p:cNvPr id="62" name="Text 3"/>
          <p:cNvSpPr/>
          <p:nvPr/>
        </p:nvSpPr>
        <p:spPr>
          <a:xfrm rot="0" flipH="false" flipV="false">
            <a:off x="1808163" y="2603751"/>
            <a:ext cx="8636000" cy="2501649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marL="0" lvl="0" indent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20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  <a:hlinkClick/>
              </a:rPr>
              <a:t>This connection bends local spacetime: </a:t>
            </a:r>
            <a:r>
              <a:rPr lang="en-US" sz="20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  <a:hlinkClick/>
              </a:rPr>
              <a:t>every choice you make in the "dream" can quietly alter your real-world memories, objects, or even who you are. The more intense the dream, the greater its impact on reality. Each time you enter a dream, days from another world get compressed into just a few hours of sleep—and if you die in the dream, part of your consciousness might be lost forever.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indent="0" algn="l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</p:txBody>
      </p:sp>
      <p:sp>
        <p:nvSpPr>
          <p:cNvPr id="63" name="Shape 9"/>
          <p:cNvSpPr/>
          <p:nvPr/>
        </p:nvSpPr>
        <p:spPr>
          <a:xfrm>
            <a:off x="1693863" y="5105400"/>
            <a:ext cx="8801100" cy="457200"/>
          </a:xfrm>
          <a:custGeom>
            <a:avLst/>
            <a:gdLst/>
            <a:ahLst/>
            <a:cxnLst/>
            <a:rect l="l" t="t" r="r" b="b"/>
            <a:pathLst>
              <a:path w="8801100" h="457200">
                <a:moveTo>
                  <a:pt x="101599" y="0"/>
                </a:moveTo>
                <a:lnTo>
                  <a:pt x="8699501" y="0"/>
                </a:lnTo>
                <a:cubicBezTo>
                  <a:pt x="8755613" y="0"/>
                  <a:pt x="8801100" y="45487"/>
                  <a:pt x="8801100" y="101599"/>
                </a:cubicBezTo>
                <a:lnTo>
                  <a:pt x="8801100" y="355601"/>
                </a:lnTo>
                <a:cubicBezTo>
                  <a:pt x="8801100" y="411713"/>
                  <a:pt x="8755613" y="457200"/>
                  <a:pt x="86995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  <p:txBody>
          <a:bodyPr/>
          <a:p>
            <a:pPr/>
            <a:endParaRPr/>
          </a:p>
        </p:txBody>
      </p:sp>
      <p:sp>
        <p:nvSpPr>
          <p:cNvPr id="64" name="Text 10"/>
          <p:cNvSpPr/>
          <p:nvPr/>
        </p:nvSpPr>
        <p:spPr>
          <a:xfrm rot="0" flipH="false" flipV="false">
            <a:off x="1808163" y="4797497"/>
            <a:ext cx="8686800" cy="1073006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20000"/>
              </a:lnSpc>
            </a:pPr>
            <a:r>
              <a:rPr lang="en-US" sz="1400" b="true" dirty="false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Tech:</a:t>
            </a:r>
            <a:r>
              <a:rPr lang="en-US" sz="14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Quantum Resonance Frequency | Consciousness Coupling Coefficient | Spacetime Drift Formula</a:t>
            </a:r>
            <a:endParaRPr lang="en-US" sz="1600" dirty="false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asvg">
  <p:cSld name="Slide 9">
    <p:bg>
      <p:bgPr>
        <a:solidFill>
          <a:srgbClr val="FFFFFF"/>
        </a:solidFill>
        <a:effectLst/>
      </p:bgPr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  <p:txBody>
          <a:bodyPr/>
          <a:p/>
        </p:txBody>
      </p:sp>
      <p:sp>
        <p:nvSpPr>
          <p:cNvPr id="67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8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  <p:txBody>
          <a:bodyPr/>
          <a:p/>
        </p:txBody>
      </p:sp>
      <p:sp>
        <p:nvSpPr>
          <p:cNvPr id="69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algn="ctr">
              <a:lnSpc>
                <a:spcPct val="100000"/>
              </a:lnSpc>
            </a:pPr>
            <a:r>
              <a:rPr lang="en-US" sz="5400" b="true" dirty="false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false"/>
          </a:p>
        </p:txBody>
      </p:sp>
      <p:sp>
        <p:nvSpPr>
          <p:cNvPr id="70" name="Shape 4"/>
          <p:cNvSpPr/>
          <p:nvPr/>
        </p:nvSpPr>
        <p:spPr>
          <a:xfrm flipV="true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  <p:txBody>
          <a:bodyPr/>
          <a:p/>
        </p:txBody>
      </p:sp>
      <p:sp>
        <p:nvSpPr>
          <p:cNvPr id="71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2" name="Text 6"/>
          <p:cNvSpPr/>
          <p:nvPr/>
        </p:nvSpPr>
        <p:spPr>
          <a:xfrm>
            <a:off x="1027430" y="5329555"/>
            <a:ext cx="10121900" cy="538361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true" dirty="false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Dream I: Corporate Tower Assault</a:t>
            </a:r>
            <a:endParaRPr lang="en-US" sz="1600" dirty="false"/>
          </a:p>
        </p:txBody>
      </p:sp>
      <p:sp>
        <p:nvSpPr>
          <p:cNvPr id="73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  <p:txBody>
          <a:bodyPr/>
          <a:p/>
        </p:txBody>
      </p:sp>
      <p:sp>
        <p:nvSpPr>
          <p:cNvPr id="74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5" name="Shape 9"/>
          <p:cNvSpPr/>
          <p:nvPr/>
        </p:nvSpPr>
        <p:spPr>
          <a:xfrm flipH="true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6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7" name="Shape 11"/>
          <p:cNvSpPr/>
          <p:nvPr/>
        </p:nvSpPr>
        <p:spPr>
          <a:xfrm flipH="true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8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9" name="Shape 13"/>
          <p:cNvSpPr/>
          <p:nvPr/>
        </p:nvSpPr>
        <p:spPr>
          <a:xfrm flipH="true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80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1" name="Shape 15"/>
          <p:cNvSpPr/>
          <p:nvPr/>
        </p:nvSpPr>
        <p:spPr>
          <a:xfrm flipH="true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82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3" name="Shape 17"/>
          <p:cNvSpPr/>
          <p:nvPr/>
        </p:nvSpPr>
        <p:spPr>
          <a:xfrm flipH="true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84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5" name="Shape 19"/>
          <p:cNvSpPr/>
          <p:nvPr/>
        </p:nvSpPr>
        <p:spPr>
          <a:xfrm flipH="true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86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7" name="Shape 21"/>
          <p:cNvSpPr/>
          <p:nvPr/>
        </p:nvSpPr>
        <p:spPr>
          <a:xfrm flipH="true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88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9" name="Shape 23"/>
          <p:cNvSpPr/>
          <p:nvPr/>
        </p:nvSpPr>
        <p:spPr>
          <a:xfrm flipH="true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90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91" name="Shape 25"/>
          <p:cNvSpPr/>
          <p:nvPr/>
        </p:nvSpPr>
        <p:spPr>
          <a:xfrm flipH="true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92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93" name="Shape 27"/>
          <p:cNvSpPr/>
          <p:nvPr/>
        </p:nvSpPr>
        <p:spPr>
          <a:xfrm flipH="true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94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95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algn="ctr">
              <a:lnSpc>
                <a:spcPct val="100000"/>
              </a:lnSpc>
            </a:pPr>
            <a:r>
              <a:rPr lang="en-US" sz="2800" b="true" dirty="false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false"/>
          </a:p>
        </p:txBody>
      </p:sp>
      <p:sp>
        <p:nvSpPr>
          <p:cNvPr id="96" name="Shape 30"/>
          <p:cNvSpPr/>
          <p:nvPr/>
        </p:nvSpPr>
        <p:spPr>
          <a:xfrm flipH="true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97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98" name="Shape 32"/>
          <p:cNvSpPr/>
          <p:nvPr/>
        </p:nvSpPr>
        <p:spPr>
          <a:xfrm flipH="true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99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00" name="Shape 34"/>
          <p:cNvSpPr/>
          <p:nvPr/>
        </p:nvSpPr>
        <p:spPr>
          <a:xfrm flipH="true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101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02" name="Shape 36"/>
          <p:cNvSpPr/>
          <p:nvPr/>
        </p:nvSpPr>
        <p:spPr>
          <a:xfrm flipH="true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103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04" name="Shape 38"/>
          <p:cNvSpPr/>
          <p:nvPr/>
        </p:nvSpPr>
        <p:spPr>
          <a:xfrm flipH="true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105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06" name="Shape 40"/>
          <p:cNvSpPr/>
          <p:nvPr/>
        </p:nvSpPr>
        <p:spPr>
          <a:xfrm flipH="true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107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08" name="Shape 42"/>
          <p:cNvSpPr/>
          <p:nvPr/>
        </p:nvSpPr>
        <p:spPr>
          <a:xfrm flipH="true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109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10" name="Shape 44"/>
          <p:cNvSpPr/>
          <p:nvPr/>
        </p:nvSpPr>
        <p:spPr>
          <a:xfrm flipH="true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111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12" name="Shape 46"/>
          <p:cNvSpPr/>
          <p:nvPr/>
        </p:nvSpPr>
        <p:spPr>
          <a:xfrm flipH="true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113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14" name="Shape 48"/>
          <p:cNvSpPr/>
          <p:nvPr/>
        </p:nvSpPr>
        <p:spPr>
          <a:xfrm flipH="true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115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116" name="Image 0" descr="https://kimi-img.moonshot.cn/pub/slides/slides_tmpl/image/25-09-04-14:54:47-d2sjfdu1bb2p4onbpuc0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117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  <p:txBody>
          <a:bodyPr/>
          <a:p/>
        </p:txBody>
      </p:sp>
      <p:sp>
        <p:nvSpPr>
          <p:cNvPr id="118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0">
    <p:bg>
      <p:bgPr>
        <a:solidFill>
          <a:srgbClr val="F3F4F6"/>
        </a:solidFill>
        <a:effectLst/>
      </p:bgPr>
    </p:bg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/>
        </p:txBody>
      </p:sp>
      <p:sp>
        <p:nvSpPr>
          <p:cNvPr id="121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22" name="Text 2"/>
          <p:cNvSpPr/>
          <p:nvPr/>
        </p:nvSpPr>
        <p:spPr>
          <a:xfrm>
            <a:off x="254000" y="17780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Ancestor Jonny's Battlefield</a:t>
            </a:r>
            <a:endParaRPr lang="en-US" sz="1600" dirty="false"/>
          </a:p>
        </p:txBody>
      </p:sp>
      <p:sp>
        <p:nvSpPr>
          <p:cNvPr id="123" name="Text 3"/>
          <p:cNvSpPr/>
          <p:nvPr/>
        </p:nvSpPr>
        <p:spPr>
          <a:xfrm rot="0" flipH="false" flipV="false">
            <a:off x="298450" y="2972753"/>
            <a:ext cx="5638800" cy="2576945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The player becomes Jonny in a side-scrolling shooter.</a:t>
            </a:r>
            <a:endParaRPr/>
          </a:p>
          <a:p>
            <a:pPr>
              <a:lnSpc>
                <a:spcPct val="130000"/>
              </a:lnSpc>
            </a:pPr>
            <a:r>
              <a:rPr lang="en-US" sz="24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The mission: destroy the main server in the company tower. You will receive money bonus when you eliminate enemy.</a:t>
            </a:r>
            <a:endParaRPr/>
          </a:p>
        </p:txBody>
      </p:sp>
      <p:pic>
        <p:nvPicPr>
          <p:cNvPr id="124" name="Image 0" descr="https://kimi-web-img.moonshot.cn/img/ossweb-img.qq.com/d10d13298cd19f2ede7b923542f79d15e5d5c8f0.jpg"/>
          <p:cNvPicPr>
            <a:picLocks noChangeAspect="true"/>
          </p:cNvPicPr>
          <p:nvPr/>
        </p:nvPicPr>
        <p:blipFill>
          <a:blip r:embed="rId2"/>
          <a:srcRect l="24279" r="24279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0">
    <p:bg>
      <p:bgPr>
        <a:solidFill>
          <a:srgbClr val="F3F4F6"/>
        </a:solidFill>
        <a:effectLst/>
      </p:bgPr>
    </p:bg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r>
              <a:rPr lang="en-US"/>
              <a:t>ss</a:t>
            </a:r>
            <a:endParaRPr/>
          </a:p>
        </p:txBody>
      </p:sp>
      <p:sp>
        <p:nvSpPr>
          <p:cNvPr id="127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28" name="Text 2"/>
          <p:cNvSpPr/>
          <p:nvPr/>
        </p:nvSpPr>
        <p:spPr>
          <a:xfrm>
            <a:off x="254000" y="17780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endParaRPr lang="en-US" sz="3000" b="true">
              <a:solidFill>
                <a:srgbClr val="C65B49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129" name="Text 3"/>
          <p:cNvSpPr/>
          <p:nvPr/>
        </p:nvSpPr>
        <p:spPr>
          <a:xfrm rot="0" flipH="false" flipV="false">
            <a:off x="298450" y="2972753"/>
            <a:ext cx="5638800" cy="2576945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endParaRPr lang="en-US" sz="2400">
              <a:solidFill>
                <a:srgbClr val="403833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130" name="Text 2"/>
          <p:cNvSpPr/>
          <p:nvPr/>
        </p:nvSpPr>
        <p:spPr>
          <a:xfrm rot="0" flipH="false" flipV="false">
            <a:off x="354000" y="1117724"/>
            <a:ext cx="9668722" cy="1217476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sz="4800">
                <a:ln w="22225">
                  <a:solidFill>
                    <a:schemeClr val="accent2">
                      <a:alpha val="10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alpha val="100000"/>
                  </a:schemeClr>
                </a:solidFill>
                <a:effectLst/>
              </a:rPr>
              <a:t>Main gameplay mechanics</a:t>
            </a:r>
            <a:endParaRPr/>
          </a:p>
        </p:txBody>
      </p:sp>
      <p:sp>
        <p:nvSpPr>
          <p:cNvPr id="131" name=""/>
          <p:cNvSpPr txBox="true"/>
          <p:nvPr/>
        </p:nvSpPr>
        <p:spPr>
          <a:xfrm rot="0" flipH="false" flipV="false">
            <a:off x="354000" y="2819958"/>
            <a:ext cx="6223000" cy="825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24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Kill monsters to earn money!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24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Defeat bosses to get a large amount of money!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</p:txBody>
      </p:sp>
      <p:pic>
        <p:nvPicPr>
          <p:cNvPr id="132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8054222" y="2006600"/>
            <a:ext cx="3937000" cy="3048000"/>
          </a:xfrm>
          <a:prstGeom prst="rect"/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1">
    <p:bg>
      <p:bgPr>
        <a:solidFill>
          <a:srgbClr val="F3F4F6"/>
        </a:solidFill>
        <a:effectLst/>
      </p:bgPr>
    </p:bg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/>
        </p:txBody>
      </p:sp>
      <p:sp>
        <p:nvSpPr>
          <p:cNvPr id="135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36" name="Text 2"/>
          <p:cNvSpPr/>
          <p:nvPr/>
        </p:nvSpPr>
        <p:spPr>
          <a:xfrm>
            <a:off x="3693636" y="1310639"/>
            <a:ext cx="4800600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00000"/>
              </a:lnSpc>
            </a:pPr>
            <a:r>
              <a:rPr lang="en-US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Death Route &amp; Continuity</a:t>
            </a:r>
            <a:endParaRPr lang="en-US" sz="1600" dirty="false"/>
          </a:p>
        </p:txBody>
      </p:sp>
      <p:pic>
        <p:nvPicPr>
          <p:cNvPr id="137" name="Image 0" descr="https://kimi-web-img.moonshot.cn/img/pic.ntimg.cn/fa8067c0397a5f14154faadad3613fb4f0b4da77.jpg"/>
          <p:cNvPicPr>
            <a:picLocks noChangeAspect="true"/>
          </p:cNvPicPr>
          <p:nvPr/>
        </p:nvPicPr>
        <p:blipFill>
          <a:blip r:embed="rId2"/>
          <a:srcRect t="12353" b="12354"/>
          <a:stretch/>
        </p:blipFill>
        <p:spPr>
          <a:xfrm>
            <a:off x="5283200" y="1971039"/>
            <a:ext cx="1625600" cy="1625600"/>
          </a:xfrm>
          <a:prstGeom prst="roundRect">
            <a:avLst>
              <a:gd name="adj" fmla="val 0"/>
            </a:avLst>
          </a:prstGeom>
        </p:spPr>
      </p:pic>
      <p:sp>
        <p:nvSpPr>
          <p:cNvPr id="138" name="Text 3"/>
          <p:cNvSpPr/>
          <p:nvPr/>
        </p:nvSpPr>
        <p:spPr>
          <a:xfrm>
            <a:off x="1778000" y="3799839"/>
            <a:ext cx="86360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Normally, Jonny would die. The player wakes to receive only base pay, still short of surgery fees, and must continue struggling through the next two dreams.</a:t>
            </a:r>
            <a:endParaRPr/>
          </a:p>
        </p:txBody>
      </p:sp>
      <p:sp>
        <p:nvSpPr>
          <p:cNvPr id="139" name="Shape 4"/>
          <p:cNvSpPr/>
          <p:nvPr/>
        </p:nvSpPr>
        <p:spPr>
          <a:xfrm>
            <a:off x="1714500" y="4714239"/>
            <a:ext cx="8763000" cy="0"/>
          </a:xfrm>
          <a:prstGeom prst="line">
            <a:avLst/>
          </a:prstGeom>
          <a:noFill/>
          <a:ln w="20320">
            <a:solidFill>
              <a:srgbClr val="A5A8D1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140" name="Text 5"/>
          <p:cNvSpPr/>
          <p:nvPr/>
        </p:nvSpPr>
        <p:spPr>
          <a:xfrm>
            <a:off x="1663700" y="4937761"/>
            <a:ext cx="88646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600" b="true" dirty="false">
                <a:solidFill>
                  <a:srgbClr val="A5A8D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is the default timeline, preserving the money-collecting path and reinforcing the fatalism of the ordinary ending.</a:t>
            </a:r>
            <a:endParaRPr lang="en-US" sz="1600" dirty="false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1">
    <p:bg>
      <p:bgPr>
        <a:solidFill>
          <a:srgbClr val="F3F4F6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14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44" name="Text 3"/>
          <p:cNvSpPr/>
          <p:nvPr/>
        </p:nvSpPr>
        <p:spPr>
          <a:xfrm>
            <a:off x="1778000" y="3799839"/>
            <a:ext cx="86360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endParaRPr lang="en-US" sz="1600">
              <a:solidFill>
                <a:srgbClr val="403833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145" name="Shape 4"/>
          <p:cNvSpPr/>
          <p:nvPr/>
        </p:nvSpPr>
        <p:spPr>
          <a:xfrm>
            <a:off x="1714500" y="4714239"/>
            <a:ext cx="8763000" cy="0"/>
          </a:xfrm>
          <a:prstGeom prst="line">
            <a:avLst/>
          </a:prstGeom>
          <a:noFill/>
          <a:ln w="20320">
            <a:solidFill>
              <a:srgbClr val="A5A8D1"/>
            </a:solidFill>
            <a:prstDash val="solid"/>
            <a:headEnd type="none"/>
            <a:tailEnd type="none"/>
          </a:ln>
        </p:spPr>
        <p:txBody>
          <a:bodyPr/>
          <a:p>
            <a:pPr/>
            <a:endParaRPr/>
          </a:p>
        </p:txBody>
      </p:sp>
      <p:sp>
        <p:nvSpPr>
          <p:cNvPr id="146" name="Text 5"/>
          <p:cNvSpPr/>
          <p:nvPr/>
        </p:nvSpPr>
        <p:spPr>
          <a:xfrm>
            <a:off x="1663700" y="4937761"/>
            <a:ext cx="88646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endParaRPr lang="en-US" sz="1600" b="true">
              <a:solidFill>
                <a:srgbClr val="A5A8D1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147" name=""/>
          <p:cNvSpPr txBox="true"/>
          <p:nvPr/>
        </p:nvSpPr>
        <p:spPr>
          <a:xfrm rot="0" flipH="false" flipV="false">
            <a:off x="2058353" y="447859"/>
            <a:ext cx="8058150" cy="49657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marL="0" lvl="0" indent="0" algn="ctr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tru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Default Path (Moving Forward)</a:t>
            </a:r>
            <a:endParaRPr/>
          </a:p>
          <a:p>
            <a:pPr marL="0" lvl="0" indent="0" algn="ctr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Proceed straight ahead → Boss battle →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chemeClr val="accent6">
                    <a:lumMod val="75000"/>
                    <a:alpha val="100000"/>
                  </a:schemeClr>
                </a:solidFill>
                <a:latin typeface="MiSans"/>
                <a:ea typeface="MiSans"/>
                <a:cs typeface="MiSans"/>
              </a:rPr>
              <a:t>Inevitable death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→ Triggers the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chemeClr val="accent6">
                    <a:lumMod val="75000"/>
                    <a:alpha val="100000"/>
                  </a:schemeClr>
                </a:solidFill>
                <a:latin typeface="MiSans"/>
                <a:ea typeface="MiSans"/>
                <a:cs typeface="MiSans"/>
              </a:rPr>
              <a:t>"Fallen Hero" ending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indent="0" algn="ctr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→ Result: The main story continues; you must earn money through subsequent dreams to afford treatment.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indent="0" algn="ctr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endParaRPr sz="1800" b="true">
              <a:solidFill>
                <a:srgbClr val="000000">
                  <a:alpha val="100000"/>
                </a:srgbClr>
              </a:solidFill>
              <a:latin typeface="Al Bayan"/>
              <a:ea typeface="Al Bayan"/>
              <a:cs typeface="+mn-cs"/>
            </a:endParaRPr>
          </a:p>
          <a:p>
            <a:pPr marL="0" lvl="0" indent="0" algn="ctr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tru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Hidden Path (Turning Back)</a:t>
            </a:r>
            <a:endParaRPr/>
          </a:p>
          <a:p>
            <a:pPr marL="0" lvl="0" indent="0" algn="ctr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Jonny, a latent consciousness, appears in the boss room</a:t>
            </a:r>
            <a:endParaRPr/>
          </a:p>
          <a:p>
            <a:pPr marL="0" lvl="0" indent="0" algn="ctr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If you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kill him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, you receive money.</a:t>
            </a:r>
            <a:endParaRPr/>
          </a:p>
          <a:p>
            <a:pPr marL="0" lvl="0" indent="0" algn="ctr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If you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let him go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, you unlock an alternative hidden path.</a:t>
            </a:r>
            <a:endParaRPr/>
          </a:p>
          <a:p>
            <a:pPr marL="0" lvl="0" indent="0" algn="ctr" defTabSz="914400">
              <a:lnSpc>
                <a:spcPct val="130000"/>
              </a:lnSpc>
              <a:buFont typeface="Arial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T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urning back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→ Triggers Dialogue 1: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"Do you want to run?"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indent="0" algn="ctr" defTabSz="914400">
              <a:lnSpc>
                <a:spcPct val="130000"/>
              </a:lnSpc>
              <a:buFont typeface="Arial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Choose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"Fight"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→ Return to battle; you may now attempt to defeat the boss.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indent="0" algn="ctr" defTabSz="914400">
              <a:lnSpc>
                <a:spcPct val="130000"/>
              </a:lnSpc>
              <a:buFont typeface="Arial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Choose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"R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un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"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→Unlocks the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Deserter Ending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indent="0" algn="ctr" defTabSz="914400">
              <a:lnSpc>
                <a:spcPct val="130000"/>
              </a:lnSpc>
              <a:buFont typeface="Arial" charset="0"/>
              <a:buChar char="•"/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Successfully defeat the boss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→ Unlocks the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"Victory" ending</a:t>
            </a:r>
            <a:r>
              <a:rPr lang="en-US" sz="1600" b="false" i="false" u="none" strike="noStrik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.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indent="0" algn="ctr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endParaRPr sz="1800">
              <a:solidFill>
                <a:schemeClr val="tx1">
                  <a:alpha val="100000"/>
                </a:schemeClr>
              </a:solidFill>
              <a:latin typeface="Al Bayan"/>
              <a:ea typeface="Al Bayan"/>
              <a:cs typeface="+mn-cs"/>
            </a:endParaRPr>
          </a:p>
          <a:p>
            <a:pPr marL="0" lvl="0" indent="0" algn="ctr" defTabSz="914400">
              <a:lnSpc>
                <a:spcPct val="13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endParaRPr sz="1800">
              <a:solidFill>
                <a:srgbClr val="000000">
                  <a:alpha val="100000"/>
                </a:srgbClr>
              </a:solidFill>
              <a:latin typeface="Al Bayan"/>
              <a:ea typeface="Al Bayan"/>
              <a:cs typeface="+mn-cs"/>
            </a:endParaRPr>
          </a:p>
        </p:txBody>
      </p:sp>
      <p:pic>
        <p:nvPicPr>
          <p:cNvPr id="148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9304176" y="4714239"/>
            <a:ext cx="2769024" cy="2143760"/>
          </a:xfrm>
          <a:prstGeom prst="rect"/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2">
    <p:bg>
      <p:bgPr>
        <a:solidFill>
          <a:srgbClr val="F3F4F6"/>
        </a:solidFill>
        <a:effectLst/>
      </p:bgPr>
    </p:bg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0"/>
          <p:cNvSpPr/>
          <p:nvPr/>
        </p:nvSpPr>
        <p:spPr>
          <a:xfrm>
            <a:off x="69520" y="100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151" name="Shape 0"/>
          <p:cNvSpPr/>
          <p:nvPr/>
        </p:nvSpPr>
        <p:spPr>
          <a:xfrm rot="0" flipH="false" flipV="false">
            <a:off x="1381187" y="4832456"/>
            <a:ext cx="3435227" cy="2026813"/>
          </a:xfrm>
          <a:prstGeom prst="rect">
            <a:avLst/>
          </a:prstGeom>
          <a:blipFill>
            <a:blip r:embed="rId2"/>
            <a:stretch>
              <a:fillRect l="0" t="0" r="-9469" b="0"/>
            </a:stretch>
          </a:blipFill>
          <a:ln/>
        </p:spPr>
        <p:txBody>
          <a:bodyPr/>
          <a:p/>
        </p:txBody>
      </p:sp>
      <p:sp>
        <p:nvSpPr>
          <p:cNvPr id="152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53" name="Text 3"/>
          <p:cNvSpPr/>
          <p:nvPr/>
        </p:nvSpPr>
        <p:spPr>
          <a:xfrm>
            <a:off x="1836737" y="558800"/>
            <a:ext cx="2527300" cy="406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10000"/>
              </a:lnSpc>
            </a:pPr>
            <a:r>
              <a:rPr lang="en-US" sz="2400" b="true" dirty="false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Deserter Branch</a:t>
            </a:r>
            <a:endParaRPr lang="en-US" sz="1600" dirty="false"/>
          </a:p>
        </p:txBody>
      </p:sp>
      <p:pic>
        <p:nvPicPr>
          <p:cNvPr id="154" name="Image 0" descr="https://kimi-web-img.moonshot.cn/img/www.armytimes.com/bd4eb695ba28634b4a7dac2b5e33b2a817dd06ad.jpg"/>
          <p:cNvPicPr>
            <a:picLocks noChangeAspect="true"/>
          </p:cNvPicPr>
          <p:nvPr/>
        </p:nvPicPr>
        <p:blipFill>
          <a:blip r:embed="rId3"/>
          <a:srcRect l="16750" r="16750"/>
          <a:stretch/>
        </p:blipFill>
        <p:spPr>
          <a:xfrm>
            <a:off x="2489200" y="1117442"/>
            <a:ext cx="1219200" cy="1219200"/>
          </a:xfrm>
          <a:prstGeom prst="roundRect">
            <a:avLst>
              <a:gd name="adj" fmla="val 50000"/>
            </a:avLst>
          </a:prstGeom>
        </p:spPr>
      </p:pic>
      <p:sp>
        <p:nvSpPr>
          <p:cNvPr id="155" name="Text 4"/>
          <p:cNvSpPr/>
          <p:nvPr/>
        </p:nvSpPr>
        <p:spPr>
          <a:xfrm rot="0" flipH="false" flipV="false">
            <a:off x="514350" y="2489042"/>
            <a:ext cx="5168900" cy="3234612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Choosing retreat labels the dream "deserter." This tag propagates into reality, unlocking an early-ending option to beg the company director.</a:t>
            </a:r>
            <a:endParaRPr/>
          </a:p>
        </p:txBody>
      </p:sp>
      <p:sp>
        <p:nvSpPr>
          <p:cNvPr id="156" name="Shape 5"/>
          <p:cNvSpPr/>
          <p:nvPr/>
        </p:nvSpPr>
        <p:spPr>
          <a:xfrm rot="0" flipH="false" flipV="false">
            <a:off x="7607063" y="4832456"/>
            <a:ext cx="3316731" cy="2026812"/>
          </a:xfrm>
          <a:custGeom>
            <a:avLst/>
            <a:gdLst/>
            <a:ahLst/>
            <a:cxnLst/>
            <a:rect l="l" t="t" r="r" b="b"/>
            <a:pathLst>
              <a:path w="5689600" h="6350000">
                <a:moveTo>
                  <a:pt x="101616" y="0"/>
                </a:moveTo>
                <a:lnTo>
                  <a:pt x="5587984" y="0"/>
                </a:lnTo>
                <a:cubicBezTo>
                  <a:pt x="5644105" y="0"/>
                  <a:pt x="5689600" y="45495"/>
                  <a:pt x="5689600" y="101616"/>
                </a:cubicBezTo>
                <a:lnTo>
                  <a:pt x="5689600" y="6248384"/>
                </a:lnTo>
                <a:cubicBezTo>
                  <a:pt x="5689600" y="6304505"/>
                  <a:pt x="5644105" y="6350000"/>
                  <a:pt x="5587984" y="6350000"/>
                </a:cubicBezTo>
                <a:lnTo>
                  <a:pt x="101616" y="6350000"/>
                </a:lnTo>
                <a:cubicBezTo>
                  <a:pt x="45495" y="6350000"/>
                  <a:pt x="0" y="6304505"/>
                  <a:pt x="0" y="6248384"/>
                </a:cubicBezTo>
                <a:lnTo>
                  <a:pt x="0" y="101616"/>
                </a:lnTo>
                <a:cubicBezTo>
                  <a:pt x="0" y="45533"/>
                  <a:pt x="45533" y="0"/>
                  <a:pt x="101616" y="0"/>
                </a:cubicBezTo>
                <a:close/>
              </a:path>
            </a:pathLst>
          </a:custGeom>
          <a:blipFill>
            <a:blip r:embed="rId4"/>
            <a:stretch/>
          </a:blipFill>
          <a:ln/>
        </p:spPr>
        <p:txBody>
          <a:bodyPr/>
          <a:p/>
        </p:txBody>
      </p:sp>
      <p:sp>
        <p:nvSpPr>
          <p:cNvPr id="157" name="Text 6"/>
          <p:cNvSpPr/>
          <p:nvPr/>
        </p:nvSpPr>
        <p:spPr>
          <a:xfrm>
            <a:off x="7932896" y="558800"/>
            <a:ext cx="2324100" cy="406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10000"/>
              </a:lnSpc>
            </a:pPr>
            <a:r>
              <a:rPr lang="en-US" sz="24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Victory Branch</a:t>
            </a:r>
            <a:endParaRPr lang="en-US" sz="1600" dirty="false"/>
          </a:p>
        </p:txBody>
      </p:sp>
      <p:sp>
        <p:nvSpPr>
          <p:cNvPr id="158" name="Text 7"/>
          <p:cNvSpPr/>
          <p:nvPr/>
        </p:nvSpPr>
        <p:spPr>
          <a:xfrm rot="0" flipH="false" flipV="false">
            <a:off x="6508750" y="2489042"/>
            <a:ext cx="5168900" cy="3234611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20000"/>
              </a:lnSpc>
            </a:pPr>
            <a:r>
              <a:rPr lang="en-US" sz="20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Choosing to fight and defeating the boss labels the dream "victory." This unlocks a option to the government, revealing a new heroic identity.</a:t>
            </a:r>
            <a:endParaRPr/>
          </a:p>
        </p:txBody>
      </p:sp>
      <p:pic>
        <p:nvPicPr>
          <p:cNvPr id="159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7607063" y="1006302"/>
            <a:ext cx="3130550" cy="2423651"/>
          </a:xfrm>
          <a:prstGeom prst="rect"/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asvg">
  <p:cSld name="Slide 2">
    <p:bg>
      <p:bgPr>
        <a:solidFill>
          <a:srgbClr val="FFFFFF"/>
        </a:solidFill>
        <a:effectLst/>
      </p:bgPr>
    </p:bg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  <p:txBody>
          <a:bodyPr/>
          <a:p/>
        </p:txBody>
      </p:sp>
      <p:sp>
        <p:nvSpPr>
          <p:cNvPr id="162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163" name="Image 0" descr="https://kimi-img.moonshot.cn/pub/slides/slides_tmpl/image/25-09-04-14:54:47-d2sjfdu1bb2p4onbpu70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>
            <a:off x="1647190" y="1471930"/>
            <a:ext cx="8831580" cy="4670425"/>
          </a:xfrm>
          <a:prstGeom prst="rect">
            <a:avLst/>
          </a:prstGeom>
        </p:spPr>
      </p:pic>
      <p:sp>
        <p:nvSpPr>
          <p:cNvPr id="164" name="Shape 2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DD5142"/>
            </a:solidFill>
            <a:prstDash val="solid"/>
          </a:ln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165" name="Text 3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66" name="Shape 4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  <p:txBody>
          <a:bodyPr/>
          <a:p/>
        </p:txBody>
      </p:sp>
      <p:sp>
        <p:nvSpPr>
          <p:cNvPr id="167" name="Text 5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68" name="Shape 6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  <p:txBody>
          <a:bodyPr/>
          <a:p/>
        </p:txBody>
      </p:sp>
      <p:sp>
        <p:nvSpPr>
          <p:cNvPr id="169" name="Text 7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70" name="Shape 8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  <p:txBody>
          <a:bodyPr/>
          <a:p/>
        </p:txBody>
      </p:sp>
      <p:sp>
        <p:nvSpPr>
          <p:cNvPr id="171" name="Text 9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72" name="Shape 10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  <p:txBody>
          <a:bodyPr/>
          <a:p/>
        </p:txBody>
      </p:sp>
      <p:sp>
        <p:nvSpPr>
          <p:cNvPr id="173" name="Text 11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74" name="Shape 12"/>
          <p:cNvSpPr/>
          <p:nvPr/>
        </p:nvSpPr>
        <p:spPr>
          <a:xfrm flipH="true">
            <a:off x="11866245" y="71564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75" name="Text 13"/>
          <p:cNvSpPr/>
          <p:nvPr/>
        </p:nvSpPr>
        <p:spPr>
          <a:xfrm>
            <a:off x="11866245" y="71564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76" name="Shape 14"/>
          <p:cNvSpPr/>
          <p:nvPr/>
        </p:nvSpPr>
        <p:spPr>
          <a:xfrm flipH="true">
            <a:off x="11866245" y="1321861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77" name="Text 15"/>
          <p:cNvSpPr/>
          <p:nvPr/>
        </p:nvSpPr>
        <p:spPr>
          <a:xfrm>
            <a:off x="11866245" y="1321861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78" name="Shape 16"/>
          <p:cNvSpPr/>
          <p:nvPr/>
        </p:nvSpPr>
        <p:spPr>
          <a:xfrm flipH="true">
            <a:off x="11866245" y="192807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79" name="Text 17"/>
          <p:cNvSpPr/>
          <p:nvPr/>
        </p:nvSpPr>
        <p:spPr>
          <a:xfrm>
            <a:off x="11866245" y="192807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80" name="Shape 18"/>
          <p:cNvSpPr/>
          <p:nvPr/>
        </p:nvSpPr>
        <p:spPr>
          <a:xfrm flipH="true">
            <a:off x="11866245" y="253362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81" name="Text 19"/>
          <p:cNvSpPr/>
          <p:nvPr/>
        </p:nvSpPr>
        <p:spPr>
          <a:xfrm>
            <a:off x="11866245" y="253362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82" name="Shape 20"/>
          <p:cNvSpPr/>
          <p:nvPr/>
        </p:nvSpPr>
        <p:spPr>
          <a:xfrm flipH="true">
            <a:off x="11866245" y="313983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83" name="Text 21"/>
          <p:cNvSpPr/>
          <p:nvPr/>
        </p:nvSpPr>
        <p:spPr>
          <a:xfrm>
            <a:off x="11866245" y="313983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84" name="Shape 22"/>
          <p:cNvSpPr/>
          <p:nvPr/>
        </p:nvSpPr>
        <p:spPr>
          <a:xfrm flipH="true">
            <a:off x="11866245" y="379098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85" name="Text 23"/>
          <p:cNvSpPr/>
          <p:nvPr/>
        </p:nvSpPr>
        <p:spPr>
          <a:xfrm>
            <a:off x="11866245" y="379098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86" name="Shape 24"/>
          <p:cNvSpPr/>
          <p:nvPr/>
        </p:nvSpPr>
        <p:spPr>
          <a:xfrm flipH="true">
            <a:off x="11866245" y="4397199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87" name="Text 25"/>
          <p:cNvSpPr/>
          <p:nvPr/>
        </p:nvSpPr>
        <p:spPr>
          <a:xfrm>
            <a:off x="11866245" y="4397199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88" name="Shape 26"/>
          <p:cNvSpPr/>
          <p:nvPr/>
        </p:nvSpPr>
        <p:spPr>
          <a:xfrm flipH="true">
            <a:off x="11866245" y="500341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89" name="Text 27"/>
          <p:cNvSpPr/>
          <p:nvPr/>
        </p:nvSpPr>
        <p:spPr>
          <a:xfrm>
            <a:off x="11866245" y="500341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90" name="Shape 28"/>
          <p:cNvSpPr/>
          <p:nvPr/>
        </p:nvSpPr>
        <p:spPr>
          <a:xfrm flipH="true">
            <a:off x="11866245" y="560896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91" name="Text 29"/>
          <p:cNvSpPr/>
          <p:nvPr/>
        </p:nvSpPr>
        <p:spPr>
          <a:xfrm>
            <a:off x="11866245" y="560896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92" name="Shape 30"/>
          <p:cNvSpPr/>
          <p:nvPr/>
        </p:nvSpPr>
        <p:spPr>
          <a:xfrm flipH="true">
            <a:off x="174625" y="71882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93" name="Text 31"/>
          <p:cNvSpPr/>
          <p:nvPr/>
        </p:nvSpPr>
        <p:spPr>
          <a:xfrm>
            <a:off x="174625" y="71882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94" name="Shape 32"/>
          <p:cNvSpPr/>
          <p:nvPr/>
        </p:nvSpPr>
        <p:spPr>
          <a:xfrm flipH="true">
            <a:off x="174625" y="1325036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95" name="Text 33"/>
          <p:cNvSpPr/>
          <p:nvPr/>
        </p:nvSpPr>
        <p:spPr>
          <a:xfrm>
            <a:off x="174625" y="1325036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96" name="Shape 34"/>
          <p:cNvSpPr/>
          <p:nvPr/>
        </p:nvSpPr>
        <p:spPr>
          <a:xfrm flipH="true">
            <a:off x="174625" y="193125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97" name="Text 35"/>
          <p:cNvSpPr/>
          <p:nvPr/>
        </p:nvSpPr>
        <p:spPr>
          <a:xfrm>
            <a:off x="174625" y="193125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198" name="Shape 36"/>
          <p:cNvSpPr/>
          <p:nvPr/>
        </p:nvSpPr>
        <p:spPr>
          <a:xfrm flipH="true">
            <a:off x="174625" y="253679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199" name="Text 37"/>
          <p:cNvSpPr/>
          <p:nvPr/>
        </p:nvSpPr>
        <p:spPr>
          <a:xfrm>
            <a:off x="174625" y="253679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00" name="Shape 38"/>
          <p:cNvSpPr/>
          <p:nvPr/>
        </p:nvSpPr>
        <p:spPr>
          <a:xfrm flipH="true">
            <a:off x="174625" y="314301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01" name="Text 39"/>
          <p:cNvSpPr/>
          <p:nvPr/>
        </p:nvSpPr>
        <p:spPr>
          <a:xfrm>
            <a:off x="174625" y="314301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02" name="Shape 40"/>
          <p:cNvSpPr/>
          <p:nvPr/>
        </p:nvSpPr>
        <p:spPr>
          <a:xfrm flipH="true">
            <a:off x="174625" y="379415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03" name="Text 41"/>
          <p:cNvSpPr/>
          <p:nvPr/>
        </p:nvSpPr>
        <p:spPr>
          <a:xfrm>
            <a:off x="174625" y="379415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04" name="Shape 42"/>
          <p:cNvSpPr/>
          <p:nvPr/>
        </p:nvSpPr>
        <p:spPr>
          <a:xfrm flipH="true">
            <a:off x="174625" y="4400374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05" name="Text 43"/>
          <p:cNvSpPr/>
          <p:nvPr/>
        </p:nvSpPr>
        <p:spPr>
          <a:xfrm>
            <a:off x="174625" y="4400374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06" name="Shape 44"/>
          <p:cNvSpPr/>
          <p:nvPr/>
        </p:nvSpPr>
        <p:spPr>
          <a:xfrm flipH="true">
            <a:off x="174625" y="500659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07" name="Text 45"/>
          <p:cNvSpPr/>
          <p:nvPr/>
        </p:nvSpPr>
        <p:spPr>
          <a:xfrm>
            <a:off x="174625" y="500659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08" name="Shape 46"/>
          <p:cNvSpPr/>
          <p:nvPr/>
        </p:nvSpPr>
        <p:spPr>
          <a:xfrm flipH="true">
            <a:off x="174625" y="561213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09" name="Text 47"/>
          <p:cNvSpPr/>
          <p:nvPr/>
        </p:nvSpPr>
        <p:spPr>
          <a:xfrm>
            <a:off x="174625" y="561213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210" name="Image 1" descr="https://kimi-img.moonshot.cn/pub/slides/slides_tmpl/image/25-09-04-14:54:47-d2sjfdu1bb2p4onbpu80.svg"/>
          <p:cNvPicPr>
            <a:picLocks noChangeAspect="true"/>
          </p:cNvPicPr>
          <p:nvPr/>
        </p:nvPicPr>
        <p:blipFill>
          <a:blip r:embed="rId4">
            <a:extLst>
              <a:ext uri="{96DAC541-7B7A-43D3-8B79-37D633B846F1}">
                <asvg:svgBlip r:embed="rId5"/>
              </a:ext>
            </a:extLst>
          </a:blip>
          <a:stretch>
            <a:fillRect/>
          </a:stretch>
        </p:blipFill>
        <p:spPr>
          <a:xfrm>
            <a:off x="661670" y="4430395"/>
            <a:ext cx="1343025" cy="1371600"/>
          </a:xfrm>
          <a:prstGeom prst="rect">
            <a:avLst/>
          </a:prstGeom>
        </p:spPr>
      </p:pic>
      <p:pic>
        <p:nvPicPr>
          <p:cNvPr id="211" name="Image 2" descr="https://kimi-img.moonshot.cn/pub/slides/slides_tmpl/image/25-09-04-14:54:47-d2sjfdu1bb2p4onbpu80.svg"/>
          <p:cNvPicPr>
            <a:picLocks noChangeAspect="true"/>
          </p:cNvPicPr>
          <p:nvPr/>
        </p:nvPicPr>
        <p:blipFill>
          <a:blip r:embed="rId4">
            <a:extLst>
              <a:ext uri="{96DAC541-7B7A-43D3-8B79-37D633B846F1}">
                <asvg:svgBlip r:embed="rId5"/>
              </a:ext>
            </a:extLst>
          </a:blip>
          <a:stretch>
            <a:fillRect/>
          </a:stretch>
        </p:blipFill>
        <p:spPr>
          <a:xfrm>
            <a:off x="9328785" y="1471930"/>
            <a:ext cx="2218690" cy="2265680"/>
          </a:xfrm>
          <a:prstGeom prst="rect">
            <a:avLst/>
          </a:prstGeom>
        </p:spPr>
      </p:pic>
      <p:pic>
        <p:nvPicPr>
          <p:cNvPr id="212" name="Image 3" descr="https://kimi-img.moonshot.cn/pub/slides/slides_tmpl/image/25-09-04-14:54:47-d2sjfdu1bb2p4onbpu80.svg"/>
          <p:cNvPicPr>
            <a:picLocks noChangeAspect="true"/>
          </p:cNvPicPr>
          <p:nvPr/>
        </p:nvPicPr>
        <p:blipFill>
          <a:blip r:embed="rId4">
            <a:extLst>
              <a:ext uri="{96DAC541-7B7A-43D3-8B79-37D633B846F1}">
                <asvg:svgBlip r:embed="rId5"/>
              </a:ext>
            </a:extLst>
          </a:blip>
          <a:stretch>
            <a:fillRect/>
          </a:stretch>
        </p:blipFill>
        <p:spPr>
          <a:xfrm>
            <a:off x="7534910" y="951230"/>
            <a:ext cx="956310" cy="976630"/>
          </a:xfrm>
          <a:prstGeom prst="rect">
            <a:avLst/>
          </a:prstGeom>
        </p:spPr>
      </p:pic>
      <p:pic>
        <p:nvPicPr>
          <p:cNvPr id="213" name="Image 4" descr="https://kimi-img.moonshot.cn/pub/slides/slides_tmpl/image/25-09-04-14:54:47-d2sjfdu1bb2p4onbpu6g.svg"/>
          <p:cNvPicPr>
            <a:picLocks noChangeAspect="true"/>
          </p:cNvPicPr>
          <p:nvPr/>
        </p:nvPicPr>
        <p:blipFill>
          <a:blip r:embed="rId6">
            <a:extLst>
              <a:ext uri="{96DAC541-7B7A-43D3-8B79-37D633B846F1}">
                <asvg:svgBlip r:embed="rId7"/>
              </a:ext>
            </a:extLst>
          </a:blip>
          <a:stretch>
            <a:fillRect/>
          </a:stretch>
        </p:blipFill>
        <p:spPr>
          <a:xfrm>
            <a:off x="4791710" y="451485"/>
            <a:ext cx="2543175" cy="1676400"/>
          </a:xfrm>
          <a:prstGeom prst="rect">
            <a:avLst/>
          </a:prstGeom>
        </p:spPr>
      </p:pic>
      <p:pic>
        <p:nvPicPr>
          <p:cNvPr id="214" name="Image 5" descr="https://kimi-img.moonshot.cn/pub/slides/slides_tmpl/image/25-09-04-14:54:47-d2sjfdu1bb2p4onbpucg.svg"/>
          <p:cNvPicPr>
            <a:picLocks noChangeAspect="true"/>
          </p:cNvPicPr>
          <p:nvPr/>
        </p:nvPicPr>
        <p:blipFill>
          <a:blip r:embed="rId8">
            <a:extLst>
              <a:ext uri="{96DAC541-7B7A-43D3-8B79-37D633B846F1}">
                <asvg:svgBlip r:embed="rId9"/>
              </a:ext>
            </a:extLst>
          </a:blip>
          <a:stretch>
            <a:fillRect/>
          </a:stretch>
        </p:blipFill>
        <p:spPr>
          <a:xfrm>
            <a:off x="6398895" y="4358640"/>
            <a:ext cx="793750" cy="742315"/>
          </a:xfrm>
          <a:prstGeom prst="rect">
            <a:avLst/>
          </a:prstGeom>
        </p:spPr>
      </p:pic>
      <p:pic>
        <p:nvPicPr>
          <p:cNvPr id="215" name="Image 6" descr="https://kimi-img.moonshot.cn/pub/slides/slides_tmpl/image/25-09-04-14:54:47-d2sjfdu1bb2p4onbpua0.svg"/>
          <p:cNvPicPr>
            <a:picLocks noChangeAspect="true"/>
          </p:cNvPicPr>
          <p:nvPr/>
        </p:nvPicPr>
        <p:blipFill>
          <a:blip r:embed="rId10">
            <a:extLst>
              <a:ext uri="{96DAC541-7B7A-43D3-8B79-37D633B846F1}">
                <asvg:svgBlip r:embed="rId11"/>
              </a:ext>
            </a:extLst>
          </a:blip>
          <a:stretch>
            <a:fillRect/>
          </a:stretch>
        </p:blipFill>
        <p:spPr>
          <a:xfrm>
            <a:off x="2885440" y="2673985"/>
            <a:ext cx="793750" cy="742315"/>
          </a:xfrm>
          <a:prstGeom prst="rect">
            <a:avLst/>
          </a:prstGeom>
        </p:spPr>
      </p:pic>
      <p:pic>
        <p:nvPicPr>
          <p:cNvPr id="216" name="Image 7" descr="https://kimi-img.moonshot.cn/pub/slides/slides_tmpl/image/25-09-04-14:54:47-d2sjfdu1bb2p4onbpu9g.svg"/>
          <p:cNvPicPr>
            <a:picLocks noChangeAspect="true"/>
          </p:cNvPicPr>
          <p:nvPr/>
        </p:nvPicPr>
        <p:blipFill>
          <a:blip r:embed="rId12">
            <a:extLst>
              <a:ext uri="{96DAC541-7B7A-43D3-8B79-37D633B846F1}">
                <asvg:svgBlip r:embed="rId13"/>
              </a:ext>
            </a:extLst>
          </a:blip>
          <a:stretch>
            <a:fillRect/>
          </a:stretch>
        </p:blipFill>
        <p:spPr>
          <a:xfrm>
            <a:off x="2885440" y="3526790"/>
            <a:ext cx="793750" cy="742315"/>
          </a:xfrm>
          <a:prstGeom prst="rect">
            <a:avLst/>
          </a:prstGeom>
        </p:spPr>
      </p:pic>
      <p:pic>
        <p:nvPicPr>
          <p:cNvPr id="217" name="Image 8" descr="https://kimi-img.moonshot.cn/pub/slides/slides_tmpl/image/25-09-04-14:54:47-d2sjfdu1bb2p4onbpuag.svg"/>
          <p:cNvPicPr>
            <a:picLocks noChangeAspect="true"/>
          </p:cNvPicPr>
          <p:nvPr/>
        </p:nvPicPr>
        <p:blipFill>
          <a:blip r:embed="rId14">
            <a:extLst>
              <a:ext uri="{96DAC541-7B7A-43D3-8B79-37D633B846F1}">
                <asvg:svgBlip r:embed="rId15"/>
              </a:ext>
            </a:extLst>
          </a:blip>
          <a:stretch>
            <a:fillRect/>
          </a:stretch>
        </p:blipFill>
        <p:spPr>
          <a:xfrm>
            <a:off x="2856230" y="4386580"/>
            <a:ext cx="793750" cy="742315"/>
          </a:xfrm>
          <a:prstGeom prst="rect">
            <a:avLst/>
          </a:prstGeom>
        </p:spPr>
      </p:pic>
      <p:pic>
        <p:nvPicPr>
          <p:cNvPr id="218" name="Image 9" descr="https://kimi-img.moonshot.cn/pub/slides/slides_tmpl/image/25-09-04-14:54:47-d2sjfdu1bb2p4onbpub0.svg"/>
          <p:cNvPicPr>
            <a:picLocks noChangeAspect="true"/>
          </p:cNvPicPr>
          <p:nvPr/>
        </p:nvPicPr>
        <p:blipFill>
          <a:blip r:embed="rId16">
            <a:extLst>
              <a:ext uri="{96DAC541-7B7A-43D3-8B79-37D633B846F1}">
                <asvg:svgBlip r:embed="rId17"/>
              </a:ext>
            </a:extLst>
          </a:blip>
          <a:stretch>
            <a:fillRect/>
          </a:stretch>
        </p:blipFill>
        <p:spPr>
          <a:xfrm>
            <a:off x="6398895" y="2673985"/>
            <a:ext cx="793750" cy="742315"/>
          </a:xfrm>
          <a:prstGeom prst="rect">
            <a:avLst/>
          </a:prstGeom>
        </p:spPr>
      </p:pic>
      <p:pic>
        <p:nvPicPr>
          <p:cNvPr id="219" name="Image 10" descr="https://kimi-img.moonshot.cn/pub/slides/slides_tmpl/image/25-09-04-14:54:47-d2sjfdu1bb2p4onbpubg.svg"/>
          <p:cNvPicPr>
            <a:picLocks noChangeAspect="true"/>
          </p:cNvPicPr>
          <p:nvPr/>
        </p:nvPicPr>
        <p:blipFill>
          <a:blip r:embed="rId18">
            <a:extLst>
              <a:ext uri="{96DAC541-7B7A-43D3-8B79-37D633B846F1}">
                <asvg:svgBlip r:embed="rId19"/>
              </a:ext>
            </a:extLst>
          </a:blip>
          <a:stretch>
            <a:fillRect/>
          </a:stretch>
        </p:blipFill>
        <p:spPr>
          <a:xfrm>
            <a:off x="6398895" y="3505835"/>
            <a:ext cx="793750" cy="742315"/>
          </a:xfrm>
          <a:prstGeom prst="rect">
            <a:avLst/>
          </a:prstGeom>
        </p:spPr>
      </p:pic>
      <p:pic>
        <p:nvPicPr>
          <p:cNvPr id="220" name="Image 11" descr="https://kimi-img.moonshot.cn/pub/slides/slides_tmpl/image/25-09-04-14:54:47-d2sjfdu1bb2p4onbpu90.svg"/>
          <p:cNvPicPr>
            <a:picLocks noChangeAspect="true"/>
          </p:cNvPicPr>
          <p:nvPr/>
        </p:nvPicPr>
        <p:blipFill>
          <a:blip r:embed="rId20">
            <a:extLst>
              <a:ext uri="{96DAC541-7B7A-43D3-8B79-37D633B846F1}">
                <asvg:svgBlip r:embed="rId21"/>
              </a:ext>
            </a:extLst>
          </a:blip>
          <a:stretch>
            <a:fillRect/>
          </a:stretch>
        </p:blipFill>
        <p:spPr>
          <a:xfrm>
            <a:off x="5180965" y="5801995"/>
            <a:ext cx="1830070" cy="353695"/>
          </a:xfrm>
          <a:prstGeom prst="rect">
            <a:avLst/>
          </a:prstGeom>
        </p:spPr>
      </p:pic>
      <p:sp>
        <p:nvSpPr>
          <p:cNvPr id="221" name="Text 48"/>
          <p:cNvSpPr/>
          <p:nvPr/>
        </p:nvSpPr>
        <p:spPr>
          <a:xfrm rot="0" flipH="false" flipV="false">
            <a:off x="3791585" y="2734945"/>
            <a:ext cx="2470150" cy="393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true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Prologue: Motivation  </a:t>
            </a:r>
            <a:endParaRPr/>
          </a:p>
        </p:txBody>
      </p:sp>
      <p:sp>
        <p:nvSpPr>
          <p:cNvPr id="222" name="Text 49"/>
          <p:cNvSpPr/>
          <p:nvPr/>
        </p:nvSpPr>
        <p:spPr>
          <a:xfrm>
            <a:off x="3791585" y="3582670"/>
            <a:ext cx="2000250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true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Machine Truth and stroyline</a:t>
            </a:r>
            <a:endParaRPr/>
          </a:p>
        </p:txBody>
      </p:sp>
      <p:sp>
        <p:nvSpPr>
          <p:cNvPr id="223" name="Text 50"/>
          <p:cNvSpPr/>
          <p:nvPr/>
        </p:nvSpPr>
        <p:spPr>
          <a:xfrm rot="0" flipH="false" flipV="false">
            <a:off x="3791585" y="4430395"/>
            <a:ext cx="2166210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true" dirty="false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Dream I: Corporate Tower Assault</a:t>
            </a:r>
            <a:endParaRPr lang="en-US" sz="1600" dirty="false"/>
          </a:p>
        </p:txBody>
      </p:sp>
      <p:sp>
        <p:nvSpPr>
          <p:cNvPr id="224" name="Text 51"/>
          <p:cNvSpPr/>
          <p:nvPr/>
        </p:nvSpPr>
        <p:spPr>
          <a:xfrm rot="0" flipH="false" flipV="false">
            <a:off x="7334885" y="2734945"/>
            <a:ext cx="2889741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true" dirty="false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Dream II: Mirror Corporation Infiltration</a:t>
            </a:r>
            <a:endParaRPr lang="en-US" sz="1600" dirty="false"/>
          </a:p>
        </p:txBody>
      </p:sp>
      <p:sp>
        <p:nvSpPr>
          <p:cNvPr id="225" name="Text 52"/>
          <p:cNvSpPr/>
          <p:nvPr/>
        </p:nvSpPr>
        <p:spPr>
          <a:xfrm>
            <a:off x="7334885" y="3693512"/>
            <a:ext cx="1993900" cy="366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true" dirty="false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Dream III: Payday</a:t>
            </a:r>
            <a:endParaRPr lang="en-US" sz="1600" dirty="false"/>
          </a:p>
        </p:txBody>
      </p:sp>
      <p:sp>
        <p:nvSpPr>
          <p:cNvPr id="226" name="Text 53"/>
          <p:cNvSpPr/>
          <p:nvPr/>
        </p:nvSpPr>
        <p:spPr>
          <a:xfrm>
            <a:off x="7354570" y="4430395"/>
            <a:ext cx="1993900" cy="605433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true" dirty="false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Last day: Bank Heist</a:t>
            </a:r>
            <a:endParaRPr lang="en-US" altLang="zh-CN" sz="1000" dirty="false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1">
    <p:bg>
      <p:bgPr>
        <a:solidFill>
          <a:srgbClr val="F3F4F6"/>
        </a:solidFill>
        <a:effectLst/>
      </p:bgPr>
    </p:bg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229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30" name="Text 3"/>
          <p:cNvSpPr/>
          <p:nvPr/>
        </p:nvSpPr>
        <p:spPr>
          <a:xfrm>
            <a:off x="1778000" y="3799839"/>
            <a:ext cx="86360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endParaRPr lang="en-US" sz="1600">
              <a:solidFill>
                <a:srgbClr val="403833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231" name="Shape 4"/>
          <p:cNvSpPr/>
          <p:nvPr/>
        </p:nvSpPr>
        <p:spPr>
          <a:xfrm>
            <a:off x="1714500" y="4714239"/>
            <a:ext cx="8763000" cy="0"/>
          </a:xfrm>
          <a:prstGeom prst="line">
            <a:avLst/>
          </a:prstGeom>
          <a:noFill/>
          <a:ln w="20320">
            <a:solidFill>
              <a:srgbClr val="A5A8D1"/>
            </a:solidFill>
            <a:prstDash val="solid"/>
            <a:headEnd type="none"/>
            <a:tailEnd type="none"/>
          </a:ln>
        </p:spPr>
        <p:txBody>
          <a:bodyPr/>
          <a:p>
            <a:pPr/>
            <a:endParaRPr/>
          </a:p>
        </p:txBody>
      </p:sp>
      <p:sp>
        <p:nvSpPr>
          <p:cNvPr id="232" name="Text 5"/>
          <p:cNvSpPr/>
          <p:nvPr/>
        </p:nvSpPr>
        <p:spPr>
          <a:xfrm>
            <a:off x="1663700" y="4937761"/>
            <a:ext cx="88646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endParaRPr lang="en-US" sz="1600" b="true">
              <a:solidFill>
                <a:srgbClr val="A5A8D1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233" name=""/>
          <p:cNvSpPr txBox="true"/>
          <p:nvPr/>
        </p:nvSpPr>
        <p:spPr>
          <a:xfrm rot="0" flipH="false" flipV="false">
            <a:off x="2932493" y="449960"/>
            <a:ext cx="6380284" cy="698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 sz="4000">
                <a:ln w="22225">
                  <a:solidFill>
                    <a:schemeClr val="accent2">
                      <a:alpha val="10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alpha val="100000"/>
                  </a:schemeClr>
                </a:solidFill>
                <a:effectLst/>
              </a:rPr>
              <a:t>Some interesting design !</a:t>
            </a:r>
            <a:endParaRPr/>
          </a:p>
        </p:txBody>
      </p:sp>
      <p:sp>
        <p:nvSpPr>
          <p:cNvPr id="234" name=""/>
          <p:cNvSpPr txBox="true"/>
          <p:nvPr/>
        </p:nvSpPr>
        <p:spPr>
          <a:xfrm rot="0" flipH="false" flipV="false">
            <a:off x="2932494" y="1567099"/>
            <a:ext cx="6426200" cy="825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sz="2400">
                <a:solidFill>
                  <a:srgbClr val="000000">
                    <a:alpha val="100000"/>
                  </a:srgbClr>
                </a:solidFill>
              </a:rPr>
              <a:t>Some machines that hint at the story have been placed in the scene!</a:t>
            </a:r>
            <a:endParaRPr/>
          </a:p>
        </p:txBody>
      </p:sp>
      <p:pic>
        <p:nvPicPr>
          <p:cNvPr id="235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118928" y="2580639"/>
            <a:ext cx="3937000" cy="3048000"/>
          </a:xfrm>
          <a:prstGeom prst="rect"/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1">
    <p:bg>
      <p:bgPr>
        <a:solidFill>
          <a:srgbClr val="F3F4F6"/>
        </a:solidFill>
        <a:effectLst/>
      </p:bgPr>
    </p:bg>
    <p:spTree>
      <p:nvGrpSpPr>
        <p:cNvPr id="2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0"/>
          <p:cNvSpPr/>
          <p:nvPr/>
        </p:nvSpPr>
        <p:spPr>
          <a:xfrm rot="0" flipH="false" flipV="false">
            <a:off x="0" y="635"/>
            <a:ext cx="12235815" cy="6858634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238" name="Shape 0"/>
          <p:cNvSpPr/>
          <p:nvPr/>
        </p:nvSpPr>
        <p:spPr>
          <a:xfrm rot="0" flipH="false" flipV="false">
            <a:off x="4158797" y="4328162"/>
            <a:ext cx="3857262" cy="2438399"/>
          </a:xfrm>
          <a:prstGeom prst="rect">
            <a:avLst/>
          </a:prstGeom>
          <a:blipFill>
            <a:blip r:embed="rId2"/>
            <a:stretch/>
          </a:blipFill>
          <a:ln/>
        </p:spPr>
        <p:txBody>
          <a:bodyPr/>
          <a:p>
            <a:pPr/>
            <a:endParaRPr/>
          </a:p>
        </p:txBody>
      </p:sp>
      <p:sp>
        <p:nvSpPr>
          <p:cNvPr id="239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40" name="Text 3"/>
          <p:cNvSpPr/>
          <p:nvPr/>
        </p:nvSpPr>
        <p:spPr>
          <a:xfrm>
            <a:off x="1778000" y="3799839"/>
            <a:ext cx="86360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endParaRPr lang="en-US" sz="1600">
              <a:solidFill>
                <a:srgbClr val="403833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241" name="Text 5"/>
          <p:cNvSpPr/>
          <p:nvPr/>
        </p:nvSpPr>
        <p:spPr>
          <a:xfrm>
            <a:off x="1663700" y="4937761"/>
            <a:ext cx="88646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endParaRPr lang="en-US" sz="1600" b="true">
              <a:solidFill>
                <a:srgbClr val="A5A8D1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242" name=""/>
          <p:cNvSpPr txBox="true"/>
          <p:nvPr/>
        </p:nvSpPr>
        <p:spPr>
          <a:xfrm rot="0" flipH="false" flipV="false">
            <a:off x="4548918" y="458995"/>
            <a:ext cx="2782217" cy="698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 sz="4000">
                <a:ln w="22225">
                  <a:solidFill>
                    <a:schemeClr val="accent2">
                      <a:alpha val="10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alpha val="100000"/>
                  </a:schemeClr>
                </a:solidFill>
                <a:effectLst/>
              </a:rPr>
              <a:t>Some  UI !</a:t>
            </a:r>
            <a:endParaRPr/>
          </a:p>
        </p:txBody>
      </p:sp>
      <p:pic>
        <p:nvPicPr>
          <p:cNvPr id="243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366562" y="1280162"/>
            <a:ext cx="3937000" cy="3048000"/>
          </a:xfrm>
          <a:prstGeom prst="rect"/>
        </p:spPr>
      </p:pic>
      <p:pic>
        <p:nvPicPr>
          <p:cNvPr id="244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7666113" y="1280162"/>
            <a:ext cx="3937000" cy="3048000"/>
          </a:xfrm>
          <a:prstGeom prst="rect"/>
          <a:blipFill>
            <a:blip r:embed="rId2"/>
            <a:stretch/>
          </a:blipFill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asvg">
  <p:cSld name="Slide 13">
    <p:bg>
      <p:bgPr>
        <a:solidFill>
          <a:srgbClr val="FFFFFF"/>
        </a:solidFill>
        <a:effectLst/>
      </p:bgPr>
    </p:bg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  <p:txBody>
          <a:bodyPr/>
          <a:p/>
        </p:txBody>
      </p:sp>
      <p:sp>
        <p:nvSpPr>
          <p:cNvPr id="247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48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  <p:txBody>
          <a:bodyPr/>
          <a:p/>
        </p:txBody>
      </p:sp>
      <p:sp>
        <p:nvSpPr>
          <p:cNvPr id="249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algn="ctr">
              <a:lnSpc>
                <a:spcPct val="100000"/>
              </a:lnSpc>
            </a:pPr>
            <a:r>
              <a:rPr lang="en-US" sz="5400" b="true" dirty="false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false"/>
          </a:p>
        </p:txBody>
      </p:sp>
      <p:sp>
        <p:nvSpPr>
          <p:cNvPr id="250" name="Shape 4"/>
          <p:cNvSpPr/>
          <p:nvPr/>
        </p:nvSpPr>
        <p:spPr>
          <a:xfrm flipV="true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  <p:txBody>
          <a:bodyPr/>
          <a:p/>
        </p:txBody>
      </p:sp>
      <p:sp>
        <p:nvSpPr>
          <p:cNvPr id="251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52" name="Text 6"/>
          <p:cNvSpPr/>
          <p:nvPr/>
        </p:nvSpPr>
        <p:spPr>
          <a:xfrm>
            <a:off x="1027430" y="5329555"/>
            <a:ext cx="10121900" cy="538361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true" dirty="false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Dream II: Mirror Corporation Infiltration</a:t>
            </a:r>
            <a:endParaRPr lang="en-US" sz="1600" dirty="false"/>
          </a:p>
        </p:txBody>
      </p:sp>
      <p:sp>
        <p:nvSpPr>
          <p:cNvPr id="253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  <p:txBody>
          <a:bodyPr/>
          <a:p/>
        </p:txBody>
      </p:sp>
      <p:sp>
        <p:nvSpPr>
          <p:cNvPr id="254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55" name="Shape 9"/>
          <p:cNvSpPr/>
          <p:nvPr/>
        </p:nvSpPr>
        <p:spPr>
          <a:xfrm flipH="true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56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57" name="Shape 11"/>
          <p:cNvSpPr/>
          <p:nvPr/>
        </p:nvSpPr>
        <p:spPr>
          <a:xfrm flipH="true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58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59" name="Shape 13"/>
          <p:cNvSpPr/>
          <p:nvPr/>
        </p:nvSpPr>
        <p:spPr>
          <a:xfrm flipH="true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60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61" name="Shape 15"/>
          <p:cNvSpPr/>
          <p:nvPr/>
        </p:nvSpPr>
        <p:spPr>
          <a:xfrm flipH="true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62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63" name="Shape 17"/>
          <p:cNvSpPr/>
          <p:nvPr/>
        </p:nvSpPr>
        <p:spPr>
          <a:xfrm flipH="true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64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65" name="Shape 19"/>
          <p:cNvSpPr/>
          <p:nvPr/>
        </p:nvSpPr>
        <p:spPr>
          <a:xfrm flipH="true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66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67" name="Shape 21"/>
          <p:cNvSpPr/>
          <p:nvPr/>
        </p:nvSpPr>
        <p:spPr>
          <a:xfrm flipH="true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68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69" name="Shape 23"/>
          <p:cNvSpPr/>
          <p:nvPr/>
        </p:nvSpPr>
        <p:spPr>
          <a:xfrm flipH="true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70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71" name="Shape 25"/>
          <p:cNvSpPr/>
          <p:nvPr/>
        </p:nvSpPr>
        <p:spPr>
          <a:xfrm flipH="true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72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73" name="Shape 27"/>
          <p:cNvSpPr/>
          <p:nvPr/>
        </p:nvSpPr>
        <p:spPr>
          <a:xfrm flipH="true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274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75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algn="ctr">
              <a:lnSpc>
                <a:spcPct val="100000"/>
              </a:lnSpc>
            </a:pPr>
            <a:r>
              <a:rPr lang="en-US" sz="2800" b="true" dirty="false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false"/>
          </a:p>
        </p:txBody>
      </p:sp>
      <p:sp>
        <p:nvSpPr>
          <p:cNvPr id="276" name="Shape 30"/>
          <p:cNvSpPr/>
          <p:nvPr/>
        </p:nvSpPr>
        <p:spPr>
          <a:xfrm flipH="true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277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78" name="Shape 32"/>
          <p:cNvSpPr/>
          <p:nvPr/>
        </p:nvSpPr>
        <p:spPr>
          <a:xfrm flipH="true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279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80" name="Shape 34"/>
          <p:cNvSpPr/>
          <p:nvPr/>
        </p:nvSpPr>
        <p:spPr>
          <a:xfrm flipH="true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281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82" name="Shape 36"/>
          <p:cNvSpPr/>
          <p:nvPr/>
        </p:nvSpPr>
        <p:spPr>
          <a:xfrm flipH="true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283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84" name="Shape 38"/>
          <p:cNvSpPr/>
          <p:nvPr/>
        </p:nvSpPr>
        <p:spPr>
          <a:xfrm flipH="true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285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86" name="Shape 40"/>
          <p:cNvSpPr/>
          <p:nvPr/>
        </p:nvSpPr>
        <p:spPr>
          <a:xfrm flipH="true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287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88" name="Shape 42"/>
          <p:cNvSpPr/>
          <p:nvPr/>
        </p:nvSpPr>
        <p:spPr>
          <a:xfrm flipH="true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289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90" name="Shape 44"/>
          <p:cNvSpPr/>
          <p:nvPr/>
        </p:nvSpPr>
        <p:spPr>
          <a:xfrm flipH="true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291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92" name="Shape 46"/>
          <p:cNvSpPr/>
          <p:nvPr/>
        </p:nvSpPr>
        <p:spPr>
          <a:xfrm flipH="true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293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294" name="Shape 48"/>
          <p:cNvSpPr/>
          <p:nvPr/>
        </p:nvSpPr>
        <p:spPr>
          <a:xfrm flipH="true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295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296" name="Image 0" descr="https://kimi-img.moonshot.cn/pub/slides/slides_tmpl/image/25-09-04-14:54:47-d2sjfdu1bb2p4onbpuc0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297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  <p:txBody>
          <a:bodyPr/>
          <a:p/>
        </p:txBody>
      </p:sp>
      <p:sp>
        <p:nvSpPr>
          <p:cNvPr id="298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F3F4F6"/>
        </a:solidFill>
        <a:effectLst/>
      </p:bgPr>
    </p:bg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/>
        </p:txBody>
      </p:sp>
      <p:sp>
        <p:nvSpPr>
          <p:cNvPr id="301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02" name="Text 2"/>
          <p:cNvSpPr/>
          <p:nvPr/>
        </p:nvSpPr>
        <p:spPr>
          <a:xfrm rot="0" flipH="false" flipV="false">
            <a:off x="6464300" y="24892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Twisted Office Labyrinth</a:t>
            </a:r>
            <a:endParaRPr lang="en-US" sz="1600" dirty="false"/>
          </a:p>
        </p:txBody>
      </p:sp>
      <p:sp>
        <p:nvSpPr>
          <p:cNvPr id="303" name="Text 3"/>
          <p:cNvSpPr/>
          <p:nvPr/>
        </p:nvSpPr>
        <p:spPr>
          <a:xfrm rot="0" flipH="false" flipV="false">
            <a:off x="6464300" y="3149600"/>
            <a:ext cx="5638800" cy="1219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protagonist "wakes" inside his own company, now surreal. The system mistakes him for a security agent tasked with catching an illegal dream tech user—another version of himself.</a:t>
            </a:r>
            <a:endParaRPr lang="en-US" sz="1600" dirty="false"/>
          </a:p>
        </p:txBody>
      </p:sp>
      <p:pic>
        <p:nvPicPr>
          <p:cNvPr id="30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52984" y="1821367"/>
            <a:ext cx="5734444" cy="3215266"/>
          </a:xfrm>
          <a:prstGeom prst="rect"/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5">
    <p:bg>
      <p:bgPr>
        <a:solidFill>
          <a:srgbClr val="F3F4F6"/>
        </a:solidFill>
        <a:effectLst/>
      </p:bgPr>
    </p:bg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/>
        </p:txBody>
      </p:sp>
      <p:sp>
        <p:nvSpPr>
          <p:cNvPr id="307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08" name="Text 2"/>
          <p:cNvSpPr/>
          <p:nvPr/>
        </p:nvSpPr>
        <p:spPr>
          <a:xfrm rot="0" flipH="false" flipV="false">
            <a:off x="814906" y="3774029"/>
            <a:ext cx="8967824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l"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Goal of Dream II: Search for Archive</a:t>
            </a:r>
            <a:endParaRPr/>
          </a:p>
        </p:txBody>
      </p:sp>
      <p:sp>
        <p:nvSpPr>
          <p:cNvPr id="309" name="Shape 4"/>
          <p:cNvSpPr/>
          <p:nvPr/>
        </p:nvSpPr>
        <p:spPr>
          <a:xfrm rot="0" flipH="false" flipV="false">
            <a:off x="887994" y="5093769"/>
            <a:ext cx="5651500" cy="1371600"/>
          </a:xfrm>
          <a:custGeom>
            <a:avLst/>
            <a:gdLst/>
            <a:ahLst/>
            <a:cxnLst/>
            <a:rect l="l" t="t" r="r" b="b"/>
            <a:pathLst>
              <a:path w="5651500" h="1371600">
                <a:moveTo>
                  <a:pt x="101594" y="0"/>
                </a:moveTo>
                <a:lnTo>
                  <a:pt x="5549906" y="0"/>
                </a:lnTo>
                <a:cubicBezTo>
                  <a:pt x="5606015" y="0"/>
                  <a:pt x="5651500" y="45485"/>
                  <a:pt x="5651500" y="101594"/>
                </a:cubicBezTo>
                <a:lnTo>
                  <a:pt x="5651500" y="1270006"/>
                </a:lnTo>
                <a:cubicBezTo>
                  <a:pt x="5651500" y="1326115"/>
                  <a:pt x="5606015" y="1371600"/>
                  <a:pt x="55499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0320">
            <a:solidFill>
              <a:srgbClr val="E9792E"/>
            </a:solidFill>
            <a:prstDash val="solid"/>
          </a:ln>
        </p:spPr>
        <p:txBody>
          <a:bodyPr/>
          <a:p/>
        </p:txBody>
      </p:sp>
      <p:sp>
        <p:nvSpPr>
          <p:cNvPr id="310" name="Text 5"/>
          <p:cNvSpPr/>
          <p:nvPr/>
        </p:nvSpPr>
        <p:spPr>
          <a:xfrm rot="0" flipH="false" flipV="false">
            <a:off x="1111514" y="5299219"/>
            <a:ext cx="2047009" cy="355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20000"/>
              </a:lnSpc>
            </a:pPr>
            <a:r>
              <a:rPr lang="en-US" sz="2000" b="true">
                <a:solidFill>
                  <a:srgbClr val="E9792E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 Shred the File</a:t>
            </a:r>
            <a:r>
              <a:rPr lang="en-US" sz="2000" b="true">
                <a:solidFill>
                  <a:srgbClr val="E9792E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 </a:t>
            </a:r>
            <a:endParaRPr/>
          </a:p>
        </p:txBody>
      </p:sp>
      <p:sp>
        <p:nvSpPr>
          <p:cNvPr id="311" name="Text 6"/>
          <p:cNvSpPr/>
          <p:nvPr/>
        </p:nvSpPr>
        <p:spPr>
          <a:xfrm rot="0" flipH="false" flipV="false">
            <a:off x="1111514" y="5774490"/>
            <a:ext cx="5334000" cy="5080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20000"/>
              </a:lnSpc>
            </a:pPr>
            <a:r>
              <a:rPr lang="en-US" sz="14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Accept being healthy. Real-world symptoms vanish. The third dream's motive shifts from survival to </a:t>
            </a:r>
            <a:r>
              <a:rPr lang="en-US" sz="1400" b="true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revenge</a:t>
            </a:r>
            <a:r>
              <a:rPr lang="en-US" sz="14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false"/>
          </a:p>
        </p:txBody>
      </p:sp>
      <p:sp>
        <p:nvSpPr>
          <p:cNvPr id="312" name=""/>
          <p:cNvSpPr txBox="true"/>
          <p:nvPr/>
        </p:nvSpPr>
        <p:spPr>
          <a:xfrm rot="0" flipH="false" flipV="false">
            <a:off x="706622" y="4412881"/>
            <a:ext cx="1017270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/>
              <a:t>Try to find the patient file of the illegal dream tech user in limited time.  </a:t>
            </a:r>
            <a:endParaRPr/>
          </a:p>
        </p:txBody>
      </p:sp>
      <p:pic>
        <p:nvPicPr>
          <p:cNvPr id="31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173374" y="302724"/>
            <a:ext cx="5845253" cy="3289653"/>
          </a:xfrm>
          <a:prstGeom prst="rect"/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F3F4F6"/>
        </a:solidFill>
        <a:effectLst/>
      </p:bgPr>
    </p:bg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316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17" name="Text 2"/>
          <p:cNvSpPr/>
          <p:nvPr/>
        </p:nvSpPr>
        <p:spPr>
          <a:xfrm rot="0" flipH="false" flipV="false">
            <a:off x="6464300" y="24892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Level Design</a:t>
            </a:r>
            <a:endParaRPr/>
          </a:p>
        </p:txBody>
      </p:sp>
      <p:sp>
        <p:nvSpPr>
          <p:cNvPr id="318" name="Text 3"/>
          <p:cNvSpPr/>
          <p:nvPr/>
        </p:nvSpPr>
        <p:spPr>
          <a:xfrm rot="0" flipH="false" flipV="false">
            <a:off x="6464300" y="3149600"/>
            <a:ext cx="5638800" cy="1219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The level design was inspired by the layout of the first floor of a university library.</a:t>
            </a:r>
            <a:endParaRPr/>
          </a:p>
        </p:txBody>
      </p:sp>
      <p:pic>
        <p:nvPicPr>
          <p:cNvPr id="319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48356" y="1396091"/>
            <a:ext cx="5501686" cy="4067723"/>
          </a:xfrm>
          <a:prstGeom prst="rect"/>
        </p:spPr>
      </p:pic>
      <p:pic>
        <p:nvPicPr>
          <p:cNvPr id="320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310970" y="1290916"/>
            <a:ext cx="5776458" cy="4278074"/>
          </a:xfrm>
          <a:prstGeom prst="rect"/>
          <a:blipFill>
            <a:blip r:embed="rId2"/>
            <a:stretch/>
          </a:blipFill>
        </p:spPr>
      </p:pic>
    </p:spTree>
  </p:cSld>
  <p:clrMapOvr>
    <a:masterClrMapping/>
  </p:clrMapOvr>
  <p:transition>
    <p:fade/>
  </p:transition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F3F4F6"/>
        </a:solidFill>
        <a:effectLst/>
      </p:bgPr>
    </p:bg>
    <p:spTree>
      <p:nvGrpSpPr>
        <p:cNvPr id="3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32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32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304663" y="2644863"/>
            <a:ext cx="5650164" cy="3168010"/>
          </a:xfrm>
          <a:prstGeom prst="rect"/>
        </p:spPr>
      </p:pic>
      <p:pic>
        <p:nvPicPr>
          <p:cNvPr id="325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220029" y="2644863"/>
            <a:ext cx="5650164" cy="3168010"/>
          </a:xfrm>
          <a:prstGeom prst="rect"/>
        </p:spPr>
      </p:pic>
      <p:sp>
        <p:nvSpPr>
          <p:cNvPr id="326" name="Text 2"/>
          <p:cNvSpPr/>
          <p:nvPr/>
        </p:nvSpPr>
        <p:spPr>
          <a:xfrm rot="0" flipH="false" flipV="false">
            <a:off x="315946" y="387705"/>
            <a:ext cx="8813799" cy="908384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Interact with NPC and Environment</a:t>
            </a:r>
            <a:endParaRPr/>
          </a:p>
        </p:txBody>
      </p:sp>
      <p:sp>
        <p:nvSpPr>
          <p:cNvPr id="327" name="Text 3"/>
          <p:cNvSpPr/>
          <p:nvPr/>
        </p:nvSpPr>
        <p:spPr>
          <a:xfrm rot="0" flipH="false" flipV="false">
            <a:off x="315946" y="1061473"/>
            <a:ext cx="8165431" cy="1219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Players can freely explore this floor. Interact with NPCs and the environment to learn what is happening, find various items, and try to find the patient file.</a:t>
            </a:r>
            <a:endParaRPr/>
          </a:p>
        </p:txBody>
      </p:sp>
      <p:sp>
        <p:nvSpPr>
          <p:cNvPr id="328" name="Text 3"/>
          <p:cNvSpPr/>
          <p:nvPr/>
        </p:nvSpPr>
        <p:spPr>
          <a:xfrm rot="0" flipH="false" flipV="false">
            <a:off x="3253773" y="5942447"/>
            <a:ext cx="5650166" cy="370973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Sample: Get access to the conference room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F3F4F6"/>
        </a:solidFill>
        <a:effectLst/>
      </p:bgPr>
    </p:bg>
    <p:spTree>
      <p:nvGrpSpPr>
        <p:cNvPr id="3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331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32" name="Text 3"/>
          <p:cNvSpPr/>
          <p:nvPr/>
        </p:nvSpPr>
        <p:spPr>
          <a:xfrm rot="0" flipH="false" flipV="false">
            <a:off x="-40943" y="4828152"/>
            <a:ext cx="6390108" cy="370973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Sample: Get the guard's uniform</a:t>
            </a:r>
            <a:endParaRPr/>
          </a:p>
        </p:txBody>
      </p:sp>
      <p:sp>
        <p:nvSpPr>
          <p:cNvPr id="333" name="Text 3"/>
          <p:cNvSpPr/>
          <p:nvPr/>
        </p:nvSpPr>
        <p:spPr>
          <a:xfrm rot="0" flipH="false" flipV="false">
            <a:off x="5825691" y="4828152"/>
            <a:ext cx="6390108" cy="370973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Sample: Talk to David Die in the canteen</a:t>
            </a:r>
            <a:endParaRPr/>
          </a:p>
        </p:txBody>
      </p:sp>
      <p:pic>
        <p:nvPicPr>
          <p:cNvPr id="33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249905" y="1622780"/>
            <a:ext cx="5575966" cy="3126409"/>
          </a:xfrm>
          <a:prstGeom prst="rect"/>
        </p:spPr>
      </p:pic>
      <p:pic>
        <p:nvPicPr>
          <p:cNvPr id="335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366127" y="1622780"/>
            <a:ext cx="5575966" cy="3126409"/>
          </a:xfrm>
          <a:prstGeom prst="rect"/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F3F4F6"/>
        </a:solidFill>
        <a:effectLst/>
      </p:bgPr>
    </p:bg>
    <p:spTree>
      <p:nvGrpSpPr>
        <p:cNvPr id="3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338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39" name="Text 3"/>
          <p:cNvSpPr/>
          <p:nvPr/>
        </p:nvSpPr>
        <p:spPr>
          <a:xfrm rot="0" flipH="false" flipV="false">
            <a:off x="2892374" y="4864247"/>
            <a:ext cx="6390108" cy="370973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Sample: Wear janitor uniform to get access women's restroom</a:t>
            </a:r>
            <a:endParaRPr/>
          </a:p>
        </p:txBody>
      </p:sp>
      <p:pic>
        <p:nvPicPr>
          <p:cNvPr id="340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232761" y="1622780"/>
            <a:ext cx="5575968" cy="3126409"/>
          </a:xfrm>
          <a:prstGeom prst="rect"/>
        </p:spPr>
      </p:pic>
      <p:pic>
        <p:nvPicPr>
          <p:cNvPr id="341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366127" y="1622780"/>
            <a:ext cx="5575968" cy="3126409"/>
          </a:xfrm>
          <a:prstGeom prst="rect"/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F3F4F6"/>
        </a:solidFill>
        <a:effectLst/>
      </p:bgPr>
    </p:bg>
    <p:spTree>
      <p:nvGrpSpPr>
        <p:cNvPr id="3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344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45" name="Text 2"/>
          <p:cNvSpPr/>
          <p:nvPr/>
        </p:nvSpPr>
        <p:spPr>
          <a:xfrm rot="0" flipH="false" flipV="false">
            <a:off x="315946" y="387705"/>
            <a:ext cx="8813799" cy="908384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Choose Your Way to Achieve the Goal</a:t>
            </a:r>
            <a:endParaRPr/>
          </a:p>
        </p:txBody>
      </p:sp>
      <p:sp>
        <p:nvSpPr>
          <p:cNvPr id="346" name="Text 3"/>
          <p:cNvSpPr/>
          <p:nvPr/>
        </p:nvSpPr>
        <p:spPr>
          <a:xfrm rot="0" flipH="false" flipV="false">
            <a:off x="315946" y="1061473"/>
            <a:ext cx="8165431" cy="1219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Making a direct breakthrough, disguising other identity and sneaking in, or slipping in through an unknown entrance.</a:t>
            </a:r>
            <a:endParaRPr/>
          </a:p>
        </p:txBody>
      </p:sp>
      <p:pic>
        <p:nvPicPr>
          <p:cNvPr id="347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315946" y="2644863"/>
            <a:ext cx="5650161" cy="3168010"/>
          </a:xfrm>
          <a:prstGeom prst="rect"/>
        </p:spPr>
      </p:pic>
      <p:pic>
        <p:nvPicPr>
          <p:cNvPr id="348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6321807" y="2644863"/>
            <a:ext cx="5650161" cy="3168010"/>
          </a:xfrm>
          <a:prstGeom prst="rect"/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asvg">
  <p:cSld name="Slide 3">
    <p:bg>
      <p:bgPr>
        <a:solidFill>
          <a:srgbClr val="FFFFFF"/>
        </a:solidFill>
        <a:effectLst/>
      </p:bgPr>
    </p:bg>
    <p:spTree>
      <p:nvGrpSpPr>
        <p:cNvPr id="3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  <p:txBody>
          <a:bodyPr/>
          <a:p/>
        </p:txBody>
      </p:sp>
      <p:sp>
        <p:nvSpPr>
          <p:cNvPr id="351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52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  <p:txBody>
          <a:bodyPr/>
          <a:p/>
        </p:txBody>
      </p:sp>
      <p:sp>
        <p:nvSpPr>
          <p:cNvPr id="353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algn="ctr">
              <a:lnSpc>
                <a:spcPct val="100000"/>
              </a:lnSpc>
            </a:pPr>
            <a:r>
              <a:rPr lang="en-US" sz="5400" b="true" dirty="false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sp>
        <p:nvSpPr>
          <p:cNvPr id="354" name="Shape 4"/>
          <p:cNvSpPr/>
          <p:nvPr/>
        </p:nvSpPr>
        <p:spPr>
          <a:xfrm flipV="true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  <p:txBody>
          <a:bodyPr/>
          <a:p/>
        </p:txBody>
      </p:sp>
      <p:sp>
        <p:nvSpPr>
          <p:cNvPr id="355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56" name="Text 6"/>
          <p:cNvSpPr/>
          <p:nvPr/>
        </p:nvSpPr>
        <p:spPr>
          <a:xfrm>
            <a:off x="1027430" y="5329555"/>
            <a:ext cx="10121900" cy="57785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true">
                <a:solidFill>
                  <a:srgbClr val="171717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Prologue: Motivation  </a:t>
            </a:r>
            <a:endParaRPr/>
          </a:p>
        </p:txBody>
      </p:sp>
      <p:sp>
        <p:nvSpPr>
          <p:cNvPr id="357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  <p:txBody>
          <a:bodyPr/>
          <a:p/>
        </p:txBody>
      </p:sp>
      <p:sp>
        <p:nvSpPr>
          <p:cNvPr id="358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59" name="Shape 9"/>
          <p:cNvSpPr/>
          <p:nvPr/>
        </p:nvSpPr>
        <p:spPr>
          <a:xfrm flipH="true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360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61" name="Shape 11"/>
          <p:cNvSpPr/>
          <p:nvPr/>
        </p:nvSpPr>
        <p:spPr>
          <a:xfrm flipH="true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362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63" name="Shape 13"/>
          <p:cNvSpPr/>
          <p:nvPr/>
        </p:nvSpPr>
        <p:spPr>
          <a:xfrm flipH="true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364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65" name="Shape 15"/>
          <p:cNvSpPr/>
          <p:nvPr/>
        </p:nvSpPr>
        <p:spPr>
          <a:xfrm flipH="true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366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67" name="Shape 17"/>
          <p:cNvSpPr/>
          <p:nvPr/>
        </p:nvSpPr>
        <p:spPr>
          <a:xfrm flipH="true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368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69" name="Shape 19"/>
          <p:cNvSpPr/>
          <p:nvPr/>
        </p:nvSpPr>
        <p:spPr>
          <a:xfrm flipH="true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370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71" name="Shape 21"/>
          <p:cNvSpPr/>
          <p:nvPr/>
        </p:nvSpPr>
        <p:spPr>
          <a:xfrm flipH="true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372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73" name="Shape 23"/>
          <p:cNvSpPr/>
          <p:nvPr/>
        </p:nvSpPr>
        <p:spPr>
          <a:xfrm flipH="true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374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75" name="Shape 25"/>
          <p:cNvSpPr/>
          <p:nvPr/>
        </p:nvSpPr>
        <p:spPr>
          <a:xfrm flipH="true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376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77" name="Shape 27"/>
          <p:cNvSpPr/>
          <p:nvPr/>
        </p:nvSpPr>
        <p:spPr>
          <a:xfrm flipH="true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378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79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algn="ctr">
              <a:lnSpc>
                <a:spcPct val="100000"/>
              </a:lnSpc>
            </a:pPr>
            <a:r>
              <a:rPr lang="en-US" sz="2800" b="true" dirty="false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false"/>
          </a:p>
        </p:txBody>
      </p:sp>
      <p:sp>
        <p:nvSpPr>
          <p:cNvPr id="380" name="Shape 30"/>
          <p:cNvSpPr/>
          <p:nvPr/>
        </p:nvSpPr>
        <p:spPr>
          <a:xfrm flipH="true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381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82" name="Shape 32"/>
          <p:cNvSpPr/>
          <p:nvPr/>
        </p:nvSpPr>
        <p:spPr>
          <a:xfrm flipH="true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383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84" name="Shape 34"/>
          <p:cNvSpPr/>
          <p:nvPr/>
        </p:nvSpPr>
        <p:spPr>
          <a:xfrm flipH="true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385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86" name="Shape 36"/>
          <p:cNvSpPr/>
          <p:nvPr/>
        </p:nvSpPr>
        <p:spPr>
          <a:xfrm flipH="true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387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88" name="Shape 38"/>
          <p:cNvSpPr/>
          <p:nvPr/>
        </p:nvSpPr>
        <p:spPr>
          <a:xfrm flipH="true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389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90" name="Shape 40"/>
          <p:cNvSpPr/>
          <p:nvPr/>
        </p:nvSpPr>
        <p:spPr>
          <a:xfrm flipH="true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391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92" name="Shape 42"/>
          <p:cNvSpPr/>
          <p:nvPr/>
        </p:nvSpPr>
        <p:spPr>
          <a:xfrm flipH="true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393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94" name="Shape 44"/>
          <p:cNvSpPr/>
          <p:nvPr/>
        </p:nvSpPr>
        <p:spPr>
          <a:xfrm flipH="true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395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96" name="Shape 46"/>
          <p:cNvSpPr/>
          <p:nvPr/>
        </p:nvSpPr>
        <p:spPr>
          <a:xfrm flipH="true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397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398" name="Shape 48"/>
          <p:cNvSpPr/>
          <p:nvPr/>
        </p:nvSpPr>
        <p:spPr>
          <a:xfrm flipH="true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399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400" name="Image 0" descr="https://kimi-img.moonshot.cn/pub/slides/slides_tmpl/image/25-09-04-14:54:47-d2sjfdu1bb2p4onbpuc0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401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  <p:txBody>
          <a:bodyPr/>
          <a:p/>
        </p:txBody>
      </p:sp>
      <p:sp>
        <p:nvSpPr>
          <p:cNvPr id="402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asvg">
  <p:cSld name="Slide 17">
    <p:bg>
      <p:bgPr>
        <a:solidFill>
          <a:srgbClr val="FFFFFF"/>
        </a:solidFill>
        <a:effectLst/>
      </p:bgPr>
    </p:bg>
    <p:spTree>
      <p:nvGrpSpPr>
        <p:cNvPr id="4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  <p:txBody>
          <a:bodyPr/>
          <a:p/>
        </p:txBody>
      </p:sp>
      <p:sp>
        <p:nvSpPr>
          <p:cNvPr id="405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06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  <p:txBody>
          <a:bodyPr/>
          <a:p/>
        </p:txBody>
      </p:sp>
      <p:sp>
        <p:nvSpPr>
          <p:cNvPr id="407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algn="ctr">
              <a:lnSpc>
                <a:spcPct val="100000"/>
              </a:lnSpc>
            </a:pPr>
            <a:r>
              <a:rPr lang="en-US" sz="5400" b="true" dirty="false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false"/>
          </a:p>
        </p:txBody>
      </p:sp>
      <p:sp>
        <p:nvSpPr>
          <p:cNvPr id="408" name="Shape 4"/>
          <p:cNvSpPr/>
          <p:nvPr/>
        </p:nvSpPr>
        <p:spPr>
          <a:xfrm flipV="true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  <p:txBody>
          <a:bodyPr/>
          <a:p/>
        </p:txBody>
      </p:sp>
      <p:sp>
        <p:nvSpPr>
          <p:cNvPr id="409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10" name="Text 6"/>
          <p:cNvSpPr/>
          <p:nvPr/>
        </p:nvSpPr>
        <p:spPr>
          <a:xfrm>
            <a:off x="1027430" y="5329555"/>
            <a:ext cx="10121900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true" dirty="false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Dream III: </a:t>
            </a:r>
            <a:r>
              <a:rPr lang="en-US" altLang="zh-CN" sz="3200" b="true" dirty="false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Payday</a:t>
            </a:r>
            <a:endParaRPr lang="en-US" sz="1600" dirty="false"/>
          </a:p>
        </p:txBody>
      </p:sp>
      <p:sp>
        <p:nvSpPr>
          <p:cNvPr id="411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  <p:txBody>
          <a:bodyPr/>
          <a:p/>
        </p:txBody>
      </p:sp>
      <p:sp>
        <p:nvSpPr>
          <p:cNvPr id="412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13" name="Shape 9"/>
          <p:cNvSpPr/>
          <p:nvPr/>
        </p:nvSpPr>
        <p:spPr>
          <a:xfrm flipH="true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414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15" name="Shape 11"/>
          <p:cNvSpPr/>
          <p:nvPr/>
        </p:nvSpPr>
        <p:spPr>
          <a:xfrm flipH="true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416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17" name="Shape 13"/>
          <p:cNvSpPr/>
          <p:nvPr/>
        </p:nvSpPr>
        <p:spPr>
          <a:xfrm flipH="true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418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19" name="Shape 15"/>
          <p:cNvSpPr/>
          <p:nvPr/>
        </p:nvSpPr>
        <p:spPr>
          <a:xfrm flipH="true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420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21" name="Shape 17"/>
          <p:cNvSpPr/>
          <p:nvPr/>
        </p:nvSpPr>
        <p:spPr>
          <a:xfrm flipH="true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422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23" name="Shape 19"/>
          <p:cNvSpPr/>
          <p:nvPr/>
        </p:nvSpPr>
        <p:spPr>
          <a:xfrm flipH="true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424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25" name="Shape 21"/>
          <p:cNvSpPr/>
          <p:nvPr/>
        </p:nvSpPr>
        <p:spPr>
          <a:xfrm flipH="true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426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27" name="Shape 23"/>
          <p:cNvSpPr/>
          <p:nvPr/>
        </p:nvSpPr>
        <p:spPr>
          <a:xfrm flipH="true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428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29" name="Shape 25"/>
          <p:cNvSpPr/>
          <p:nvPr/>
        </p:nvSpPr>
        <p:spPr>
          <a:xfrm flipH="true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430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31" name="Shape 27"/>
          <p:cNvSpPr/>
          <p:nvPr/>
        </p:nvSpPr>
        <p:spPr>
          <a:xfrm flipH="true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432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33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algn="ctr">
              <a:lnSpc>
                <a:spcPct val="100000"/>
              </a:lnSpc>
            </a:pPr>
            <a:r>
              <a:rPr lang="en-US" sz="2800" b="true" dirty="false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false"/>
          </a:p>
        </p:txBody>
      </p:sp>
      <p:sp>
        <p:nvSpPr>
          <p:cNvPr id="434" name="Shape 30"/>
          <p:cNvSpPr/>
          <p:nvPr/>
        </p:nvSpPr>
        <p:spPr>
          <a:xfrm flipH="true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435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36" name="Shape 32"/>
          <p:cNvSpPr/>
          <p:nvPr/>
        </p:nvSpPr>
        <p:spPr>
          <a:xfrm flipH="true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437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38" name="Shape 34"/>
          <p:cNvSpPr/>
          <p:nvPr/>
        </p:nvSpPr>
        <p:spPr>
          <a:xfrm flipH="true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439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40" name="Shape 36"/>
          <p:cNvSpPr/>
          <p:nvPr/>
        </p:nvSpPr>
        <p:spPr>
          <a:xfrm flipH="true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441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42" name="Shape 38"/>
          <p:cNvSpPr/>
          <p:nvPr/>
        </p:nvSpPr>
        <p:spPr>
          <a:xfrm flipH="true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443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44" name="Shape 40"/>
          <p:cNvSpPr/>
          <p:nvPr/>
        </p:nvSpPr>
        <p:spPr>
          <a:xfrm flipH="true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445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46" name="Shape 42"/>
          <p:cNvSpPr/>
          <p:nvPr/>
        </p:nvSpPr>
        <p:spPr>
          <a:xfrm flipH="true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447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48" name="Shape 44"/>
          <p:cNvSpPr/>
          <p:nvPr/>
        </p:nvSpPr>
        <p:spPr>
          <a:xfrm flipH="true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449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50" name="Shape 46"/>
          <p:cNvSpPr/>
          <p:nvPr/>
        </p:nvSpPr>
        <p:spPr>
          <a:xfrm flipH="true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451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52" name="Shape 48"/>
          <p:cNvSpPr/>
          <p:nvPr/>
        </p:nvSpPr>
        <p:spPr>
          <a:xfrm flipH="true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453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454" name="Image 0" descr="https://kimi-img.moonshot.cn/pub/slides/slides_tmpl/image/25-09-04-14:54:47-d2sjfdu1bb2p4onbpuc0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455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  <p:txBody>
          <a:bodyPr/>
          <a:p/>
        </p:txBody>
      </p:sp>
      <p:sp>
        <p:nvSpPr>
          <p:cNvPr id="456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8">
    <p:bg>
      <p:bgPr>
        <a:solidFill>
          <a:srgbClr val="F3F4F6"/>
        </a:solidFill>
        <a:effectLst/>
      </p:bgPr>
    </p:bg>
    <p:spTree>
      <p:nvGrpSpPr>
        <p:cNvPr id="4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459" name="Text 1"/>
          <p:cNvSpPr/>
          <p:nvPr/>
        </p:nvSpPr>
        <p:spPr>
          <a:xfrm>
            <a:off x="355600" y="-87652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60" name="Text 2"/>
          <p:cNvSpPr/>
          <p:nvPr/>
        </p:nvSpPr>
        <p:spPr>
          <a:xfrm>
            <a:off x="254000" y="53213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Countdown Loot Mechanics</a:t>
            </a:r>
            <a:endParaRPr lang="en-US" sz="1600" dirty="false"/>
          </a:p>
        </p:txBody>
      </p:sp>
      <p:sp>
        <p:nvSpPr>
          <p:cNvPr id="461" name="Text 3"/>
          <p:cNvSpPr/>
          <p:nvPr/>
        </p:nvSpPr>
        <p:spPr>
          <a:xfrm>
            <a:off x="254000" y="1171115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Inside the ruins, the player has 60 seconds to chase fleeing treasure.</a:t>
            </a:r>
            <a:endParaRPr/>
          </a:p>
        </p:txBody>
      </p:sp>
      <p:sp>
        <p:nvSpPr>
          <p:cNvPr id="462" name="Shape 4"/>
          <p:cNvSpPr/>
          <p:nvPr/>
        </p:nvSpPr>
        <p:spPr>
          <a:xfrm>
            <a:off x="254000" y="19625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88900" y="38100"/>
                </a:moveTo>
                <a:cubicBezTo>
                  <a:pt x="88900" y="31091"/>
                  <a:pt x="94591" y="25400"/>
                  <a:pt x="101600" y="25400"/>
                </a:cubicBezTo>
                <a:cubicBezTo>
                  <a:pt x="108609" y="25400"/>
                  <a:pt x="114300" y="31091"/>
                  <a:pt x="114300" y="38100"/>
                </a:cubicBezTo>
                <a:cubicBezTo>
                  <a:pt x="114300" y="45109"/>
                  <a:pt x="108609" y="50800"/>
                  <a:pt x="101600" y="50800"/>
                </a:cubicBezTo>
                <a:cubicBezTo>
                  <a:pt x="94591" y="50800"/>
                  <a:pt x="88900" y="45109"/>
                  <a:pt x="88900" y="38100"/>
                </a:cubicBezTo>
                <a:close/>
                <a:moveTo>
                  <a:pt x="137517" y="50800"/>
                </a:moveTo>
                <a:cubicBezTo>
                  <a:pt x="138906" y="46831"/>
                  <a:pt x="139700" y="42545"/>
                  <a:pt x="139700" y="38100"/>
                </a:cubicBezTo>
                <a:cubicBezTo>
                  <a:pt x="139700" y="17066"/>
                  <a:pt x="122634" y="0"/>
                  <a:pt x="101600" y="0"/>
                </a:cubicBezTo>
                <a:cubicBezTo>
                  <a:pt x="80566" y="0"/>
                  <a:pt x="63500" y="17066"/>
                  <a:pt x="63500" y="38100"/>
                </a:cubicBezTo>
                <a:cubicBezTo>
                  <a:pt x="63500" y="42545"/>
                  <a:pt x="64254" y="46831"/>
                  <a:pt x="65683" y="50800"/>
                </a:cubicBezTo>
                <a:lnTo>
                  <a:pt x="57031" y="50800"/>
                </a:lnTo>
                <a:cubicBezTo>
                  <a:pt x="45799" y="50800"/>
                  <a:pt x="35917" y="58142"/>
                  <a:pt x="32702" y="68898"/>
                </a:cubicBezTo>
                <a:lnTo>
                  <a:pt x="953" y="174704"/>
                </a:lnTo>
                <a:cubicBezTo>
                  <a:pt x="318" y="176768"/>
                  <a:pt x="0" y="178911"/>
                  <a:pt x="0" y="181054"/>
                </a:cubicBezTo>
                <a:cubicBezTo>
                  <a:pt x="0" y="193278"/>
                  <a:pt x="9922" y="203200"/>
                  <a:pt x="22146" y="203200"/>
                </a:cubicBezTo>
                <a:lnTo>
                  <a:pt x="181054" y="203200"/>
                </a:lnTo>
                <a:cubicBezTo>
                  <a:pt x="193278" y="203200"/>
                  <a:pt x="203200" y="193278"/>
                  <a:pt x="203200" y="181054"/>
                </a:cubicBezTo>
                <a:cubicBezTo>
                  <a:pt x="203200" y="178911"/>
                  <a:pt x="202883" y="176768"/>
                  <a:pt x="202248" y="174704"/>
                </a:cubicBezTo>
                <a:lnTo>
                  <a:pt x="170498" y="68937"/>
                </a:lnTo>
                <a:cubicBezTo>
                  <a:pt x="167283" y="58182"/>
                  <a:pt x="157401" y="50840"/>
                  <a:pt x="146169" y="50840"/>
                </a:cubicBezTo>
                <a:lnTo>
                  <a:pt x="137517" y="50840"/>
                </a:lnTo>
                <a:close/>
              </a:path>
            </a:pathLst>
          </a:custGeom>
          <a:solidFill>
            <a:srgbClr val="E06C59"/>
          </a:solidFill>
          <a:ln/>
        </p:spPr>
        <p:txBody>
          <a:bodyPr/>
          <a:p/>
        </p:txBody>
      </p:sp>
      <p:sp>
        <p:nvSpPr>
          <p:cNvPr id="463" name="Text 5"/>
          <p:cNvSpPr/>
          <p:nvPr/>
        </p:nvSpPr>
        <p:spPr>
          <a:xfrm>
            <a:off x="586581" y="1911700"/>
            <a:ext cx="5234781" cy="3048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more you carry, the slower your </a:t>
            </a:r>
            <a:r>
              <a:rPr lang="en-US" sz="1600" b="true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movement speed</a:t>
            </a: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false"/>
          </a:p>
        </p:txBody>
      </p:sp>
      <p:sp>
        <p:nvSpPr>
          <p:cNvPr id="464" name="Shape 6"/>
          <p:cNvSpPr/>
          <p:nvPr/>
        </p:nvSpPr>
        <p:spPr>
          <a:xfrm>
            <a:off x="228600" y="2474791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209550" y="50800"/>
                </a:moveTo>
                <a:cubicBezTo>
                  <a:pt x="213042" y="50800"/>
                  <a:pt x="215900" y="53657"/>
                  <a:pt x="215900" y="57150"/>
                </a:cubicBezTo>
                <a:lnTo>
                  <a:pt x="215900" y="146050"/>
                </a:lnTo>
                <a:cubicBezTo>
                  <a:pt x="215900" y="149543"/>
                  <a:pt x="213042" y="152400"/>
                  <a:pt x="209550" y="152400"/>
                </a:cubicBezTo>
                <a:lnTo>
                  <a:pt x="44450" y="152400"/>
                </a:lnTo>
                <a:cubicBezTo>
                  <a:pt x="40958" y="152400"/>
                  <a:pt x="38100" y="149543"/>
                  <a:pt x="38100" y="146050"/>
                </a:cubicBezTo>
                <a:lnTo>
                  <a:pt x="38100" y="57150"/>
                </a:lnTo>
                <a:cubicBezTo>
                  <a:pt x="38100" y="53657"/>
                  <a:pt x="40958" y="50800"/>
                  <a:pt x="44450" y="50800"/>
                </a:cubicBezTo>
                <a:lnTo>
                  <a:pt x="209550" y="50800"/>
                </a:lnTo>
                <a:close/>
                <a:moveTo>
                  <a:pt x="44450" y="25400"/>
                </a:moveTo>
                <a:cubicBezTo>
                  <a:pt x="26908" y="25400"/>
                  <a:pt x="12700" y="39608"/>
                  <a:pt x="12700" y="57150"/>
                </a:cubicBezTo>
                <a:lnTo>
                  <a:pt x="12700" y="146050"/>
                </a:lnTo>
                <a:cubicBezTo>
                  <a:pt x="12700" y="163592"/>
                  <a:pt x="26908" y="177800"/>
                  <a:pt x="44450" y="177800"/>
                </a:cubicBezTo>
                <a:lnTo>
                  <a:pt x="209550" y="177800"/>
                </a:lnTo>
                <a:cubicBezTo>
                  <a:pt x="227092" y="177800"/>
                  <a:pt x="241300" y="163592"/>
                  <a:pt x="241300" y="146050"/>
                </a:cubicBezTo>
                <a:lnTo>
                  <a:pt x="241300" y="127000"/>
                </a:lnTo>
                <a:cubicBezTo>
                  <a:pt x="248325" y="127000"/>
                  <a:pt x="254000" y="121325"/>
                  <a:pt x="254000" y="114300"/>
                </a:cubicBezTo>
                <a:lnTo>
                  <a:pt x="254000" y="88900"/>
                </a:lnTo>
                <a:cubicBezTo>
                  <a:pt x="254000" y="81875"/>
                  <a:pt x="248325" y="76200"/>
                  <a:pt x="241300" y="76200"/>
                </a:cubicBezTo>
                <a:lnTo>
                  <a:pt x="241300" y="57150"/>
                </a:lnTo>
                <a:cubicBezTo>
                  <a:pt x="241300" y="39608"/>
                  <a:pt x="227092" y="25400"/>
                  <a:pt x="209550" y="25400"/>
                </a:cubicBezTo>
                <a:lnTo>
                  <a:pt x="44450" y="25400"/>
                </a:lnTo>
                <a:close/>
                <a:moveTo>
                  <a:pt x="66675" y="69850"/>
                </a:moveTo>
                <a:cubicBezTo>
                  <a:pt x="61397" y="69850"/>
                  <a:pt x="57150" y="74097"/>
                  <a:pt x="57150" y="79375"/>
                </a:cubicBezTo>
                <a:lnTo>
                  <a:pt x="57150" y="123825"/>
                </a:lnTo>
                <a:cubicBezTo>
                  <a:pt x="57150" y="129103"/>
                  <a:pt x="61397" y="133350"/>
                  <a:pt x="66675" y="133350"/>
                </a:cubicBezTo>
                <a:lnTo>
                  <a:pt x="92075" y="133350"/>
                </a:lnTo>
                <a:cubicBezTo>
                  <a:pt x="97353" y="133350"/>
                  <a:pt x="101600" y="129103"/>
                  <a:pt x="101600" y="123825"/>
                </a:cubicBezTo>
                <a:lnTo>
                  <a:pt x="101600" y="79375"/>
                </a:lnTo>
                <a:cubicBezTo>
                  <a:pt x="101600" y="74097"/>
                  <a:pt x="97353" y="69850"/>
                  <a:pt x="92075" y="69850"/>
                </a:cubicBezTo>
                <a:lnTo>
                  <a:pt x="66675" y="69850"/>
                </a:lnTo>
                <a:close/>
              </a:path>
            </a:pathLst>
          </a:custGeom>
          <a:solidFill>
            <a:srgbClr val="E06C59"/>
          </a:solidFill>
          <a:ln/>
        </p:spPr>
        <p:txBody>
          <a:bodyPr/>
          <a:p/>
        </p:txBody>
      </p:sp>
      <p:sp>
        <p:nvSpPr>
          <p:cNvPr id="465" name="Text 7"/>
          <p:cNvSpPr/>
          <p:nvPr/>
        </p:nvSpPr>
        <p:spPr>
          <a:xfrm>
            <a:off x="586581" y="2474790"/>
            <a:ext cx="5308600" cy="954209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Sprinting consumes </a:t>
            </a:r>
            <a:r>
              <a:rPr lang="en-US" sz="1600" b="tru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stamina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, which recovers slower while walking.</a:t>
            </a:r>
            <a:endParaRPr/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But we have</a:t>
            </a:r>
            <a:r>
              <a:rPr lang="en-US" sz="1600" b="tru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energy points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to boost stamina recovery</a:t>
            </a:r>
            <a:endParaRPr/>
          </a:p>
        </p:txBody>
      </p:sp>
      <p:pic>
        <p:nvPicPr>
          <p:cNvPr id="466" name="图片 14" descr="图片包含 室内, 蛋糕, 桌子, 照片  AI 生成的内容可能不正确。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7209656" y="1363643"/>
            <a:ext cx="3596404" cy="1978022"/>
          </a:xfrm>
          <a:prstGeom prst="rect">
            <a:avLst/>
          </a:prstGeom>
        </p:spPr>
      </p:pic>
      <p:pic>
        <p:nvPicPr>
          <p:cNvPr id="467" name="图片 16" descr="绿色的卡通人物  AI 生成的内容可能不正确。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7209656" y="3817020"/>
            <a:ext cx="3596405" cy="197802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470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71" name="Text 2"/>
          <p:cNvSpPr/>
          <p:nvPr/>
        </p:nvSpPr>
        <p:spPr>
          <a:xfrm>
            <a:off x="254000" y="53213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Countdown Loot Mechanics</a:t>
            </a:r>
            <a:endParaRPr lang="en-US" sz="1600" dirty="false"/>
          </a:p>
        </p:txBody>
      </p:sp>
      <p:sp>
        <p:nvSpPr>
          <p:cNvPr id="472" name="Text 3"/>
          <p:cNvSpPr/>
          <p:nvPr/>
        </p:nvSpPr>
        <p:spPr>
          <a:xfrm>
            <a:off x="254000" y="1171115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Inside the ruins, the player has 60 seconds to chase fleeing treasure.</a:t>
            </a:r>
            <a:endParaRPr/>
          </a:p>
        </p:txBody>
      </p:sp>
      <p:sp>
        <p:nvSpPr>
          <p:cNvPr id="473" name="Shape 4"/>
          <p:cNvSpPr/>
          <p:nvPr/>
        </p:nvSpPr>
        <p:spPr>
          <a:xfrm>
            <a:off x="254000" y="19625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88900" y="38100"/>
                </a:moveTo>
                <a:cubicBezTo>
                  <a:pt x="88900" y="31091"/>
                  <a:pt x="94591" y="25400"/>
                  <a:pt x="101600" y="25400"/>
                </a:cubicBezTo>
                <a:cubicBezTo>
                  <a:pt x="108609" y="25400"/>
                  <a:pt x="114300" y="31091"/>
                  <a:pt x="114300" y="38100"/>
                </a:cubicBezTo>
                <a:cubicBezTo>
                  <a:pt x="114300" y="45109"/>
                  <a:pt x="108609" y="50800"/>
                  <a:pt x="101600" y="50800"/>
                </a:cubicBezTo>
                <a:cubicBezTo>
                  <a:pt x="94591" y="50800"/>
                  <a:pt x="88900" y="45109"/>
                  <a:pt x="88900" y="38100"/>
                </a:cubicBezTo>
                <a:close/>
                <a:moveTo>
                  <a:pt x="137517" y="50800"/>
                </a:moveTo>
                <a:cubicBezTo>
                  <a:pt x="138906" y="46831"/>
                  <a:pt x="139700" y="42545"/>
                  <a:pt x="139700" y="38100"/>
                </a:cubicBezTo>
                <a:cubicBezTo>
                  <a:pt x="139700" y="17066"/>
                  <a:pt x="122634" y="0"/>
                  <a:pt x="101600" y="0"/>
                </a:cubicBezTo>
                <a:cubicBezTo>
                  <a:pt x="80566" y="0"/>
                  <a:pt x="63500" y="17066"/>
                  <a:pt x="63500" y="38100"/>
                </a:cubicBezTo>
                <a:cubicBezTo>
                  <a:pt x="63500" y="42545"/>
                  <a:pt x="64254" y="46831"/>
                  <a:pt x="65683" y="50800"/>
                </a:cubicBezTo>
                <a:lnTo>
                  <a:pt x="57031" y="50800"/>
                </a:lnTo>
                <a:cubicBezTo>
                  <a:pt x="45799" y="50800"/>
                  <a:pt x="35917" y="58142"/>
                  <a:pt x="32702" y="68898"/>
                </a:cubicBezTo>
                <a:lnTo>
                  <a:pt x="953" y="174704"/>
                </a:lnTo>
                <a:cubicBezTo>
                  <a:pt x="318" y="176768"/>
                  <a:pt x="0" y="178911"/>
                  <a:pt x="0" y="181054"/>
                </a:cubicBezTo>
                <a:cubicBezTo>
                  <a:pt x="0" y="193278"/>
                  <a:pt x="9922" y="203200"/>
                  <a:pt x="22146" y="203200"/>
                </a:cubicBezTo>
                <a:lnTo>
                  <a:pt x="181054" y="203200"/>
                </a:lnTo>
                <a:cubicBezTo>
                  <a:pt x="193278" y="203200"/>
                  <a:pt x="203200" y="193278"/>
                  <a:pt x="203200" y="181054"/>
                </a:cubicBezTo>
                <a:cubicBezTo>
                  <a:pt x="203200" y="178911"/>
                  <a:pt x="202883" y="176768"/>
                  <a:pt x="202248" y="174704"/>
                </a:cubicBezTo>
                <a:lnTo>
                  <a:pt x="170498" y="68937"/>
                </a:lnTo>
                <a:cubicBezTo>
                  <a:pt x="167283" y="58182"/>
                  <a:pt x="157401" y="50840"/>
                  <a:pt x="146169" y="50840"/>
                </a:cubicBezTo>
                <a:lnTo>
                  <a:pt x="137517" y="50840"/>
                </a:lnTo>
                <a:close/>
              </a:path>
            </a:pathLst>
          </a:custGeom>
          <a:solidFill>
            <a:srgbClr val="E06C59"/>
          </a:solidFill>
          <a:ln/>
        </p:spPr>
        <p:txBody>
          <a:bodyPr/>
          <a:p/>
        </p:txBody>
      </p:sp>
      <p:sp>
        <p:nvSpPr>
          <p:cNvPr id="474" name="Text 5"/>
          <p:cNvSpPr/>
          <p:nvPr/>
        </p:nvSpPr>
        <p:spPr>
          <a:xfrm>
            <a:off x="586581" y="1911700"/>
            <a:ext cx="5234781" cy="3048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more you carry, the slower your </a:t>
            </a:r>
            <a:r>
              <a:rPr lang="en-US" sz="1600" b="true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movement speed</a:t>
            </a: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false"/>
          </a:p>
        </p:txBody>
      </p:sp>
      <p:sp>
        <p:nvSpPr>
          <p:cNvPr id="475" name="Shape 6"/>
          <p:cNvSpPr/>
          <p:nvPr/>
        </p:nvSpPr>
        <p:spPr>
          <a:xfrm>
            <a:off x="228600" y="2474791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209550" y="50800"/>
                </a:moveTo>
                <a:cubicBezTo>
                  <a:pt x="213042" y="50800"/>
                  <a:pt x="215900" y="53657"/>
                  <a:pt x="215900" y="57150"/>
                </a:cubicBezTo>
                <a:lnTo>
                  <a:pt x="215900" y="146050"/>
                </a:lnTo>
                <a:cubicBezTo>
                  <a:pt x="215900" y="149543"/>
                  <a:pt x="213042" y="152400"/>
                  <a:pt x="209550" y="152400"/>
                </a:cubicBezTo>
                <a:lnTo>
                  <a:pt x="44450" y="152400"/>
                </a:lnTo>
                <a:cubicBezTo>
                  <a:pt x="40958" y="152400"/>
                  <a:pt x="38100" y="149543"/>
                  <a:pt x="38100" y="146050"/>
                </a:cubicBezTo>
                <a:lnTo>
                  <a:pt x="38100" y="57150"/>
                </a:lnTo>
                <a:cubicBezTo>
                  <a:pt x="38100" y="53657"/>
                  <a:pt x="40958" y="50800"/>
                  <a:pt x="44450" y="50800"/>
                </a:cubicBezTo>
                <a:lnTo>
                  <a:pt x="209550" y="50800"/>
                </a:lnTo>
                <a:close/>
                <a:moveTo>
                  <a:pt x="44450" y="25400"/>
                </a:moveTo>
                <a:cubicBezTo>
                  <a:pt x="26908" y="25400"/>
                  <a:pt x="12700" y="39608"/>
                  <a:pt x="12700" y="57150"/>
                </a:cubicBezTo>
                <a:lnTo>
                  <a:pt x="12700" y="146050"/>
                </a:lnTo>
                <a:cubicBezTo>
                  <a:pt x="12700" y="163592"/>
                  <a:pt x="26908" y="177800"/>
                  <a:pt x="44450" y="177800"/>
                </a:cubicBezTo>
                <a:lnTo>
                  <a:pt x="209550" y="177800"/>
                </a:lnTo>
                <a:cubicBezTo>
                  <a:pt x="227092" y="177800"/>
                  <a:pt x="241300" y="163592"/>
                  <a:pt x="241300" y="146050"/>
                </a:cubicBezTo>
                <a:lnTo>
                  <a:pt x="241300" y="127000"/>
                </a:lnTo>
                <a:cubicBezTo>
                  <a:pt x="248325" y="127000"/>
                  <a:pt x="254000" y="121325"/>
                  <a:pt x="254000" y="114300"/>
                </a:cubicBezTo>
                <a:lnTo>
                  <a:pt x="254000" y="88900"/>
                </a:lnTo>
                <a:cubicBezTo>
                  <a:pt x="254000" y="81875"/>
                  <a:pt x="248325" y="76200"/>
                  <a:pt x="241300" y="76200"/>
                </a:cubicBezTo>
                <a:lnTo>
                  <a:pt x="241300" y="57150"/>
                </a:lnTo>
                <a:cubicBezTo>
                  <a:pt x="241300" y="39608"/>
                  <a:pt x="227092" y="25400"/>
                  <a:pt x="209550" y="25400"/>
                </a:cubicBezTo>
                <a:lnTo>
                  <a:pt x="44450" y="25400"/>
                </a:lnTo>
                <a:close/>
                <a:moveTo>
                  <a:pt x="66675" y="69850"/>
                </a:moveTo>
                <a:cubicBezTo>
                  <a:pt x="61397" y="69850"/>
                  <a:pt x="57150" y="74097"/>
                  <a:pt x="57150" y="79375"/>
                </a:cubicBezTo>
                <a:lnTo>
                  <a:pt x="57150" y="123825"/>
                </a:lnTo>
                <a:cubicBezTo>
                  <a:pt x="57150" y="129103"/>
                  <a:pt x="61397" y="133350"/>
                  <a:pt x="66675" y="133350"/>
                </a:cubicBezTo>
                <a:lnTo>
                  <a:pt x="92075" y="133350"/>
                </a:lnTo>
                <a:cubicBezTo>
                  <a:pt x="97353" y="133350"/>
                  <a:pt x="101600" y="129103"/>
                  <a:pt x="101600" y="123825"/>
                </a:cubicBezTo>
                <a:lnTo>
                  <a:pt x="101600" y="79375"/>
                </a:lnTo>
                <a:cubicBezTo>
                  <a:pt x="101600" y="74097"/>
                  <a:pt x="97353" y="69850"/>
                  <a:pt x="92075" y="69850"/>
                </a:cubicBezTo>
                <a:lnTo>
                  <a:pt x="66675" y="69850"/>
                </a:lnTo>
                <a:close/>
              </a:path>
            </a:pathLst>
          </a:custGeom>
          <a:solidFill>
            <a:srgbClr val="E06C59"/>
          </a:solidFill>
          <a:ln/>
        </p:spPr>
        <p:txBody>
          <a:bodyPr/>
          <a:p/>
        </p:txBody>
      </p:sp>
      <p:sp>
        <p:nvSpPr>
          <p:cNvPr id="476" name="Text 7"/>
          <p:cNvSpPr/>
          <p:nvPr/>
        </p:nvSpPr>
        <p:spPr>
          <a:xfrm>
            <a:off x="586581" y="2474790"/>
            <a:ext cx="5308600" cy="954209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Sprinting consumes </a:t>
            </a:r>
            <a:r>
              <a:rPr lang="en-US" sz="1600" b="tru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stamina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, which recovers slower while walking.</a:t>
            </a:r>
            <a:endParaRPr/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But we have </a:t>
            </a:r>
            <a:r>
              <a:rPr lang="en-US" sz="1600" b="tru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energy points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to boost stamina recovery</a:t>
            </a:r>
            <a:endParaRPr/>
          </a:p>
        </p:txBody>
      </p:sp>
      <p:sp>
        <p:nvSpPr>
          <p:cNvPr id="477" name="Shape 8"/>
          <p:cNvSpPr/>
          <p:nvPr/>
        </p:nvSpPr>
        <p:spPr>
          <a:xfrm>
            <a:off x="254000" y="38227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38100"/>
                </a:moveTo>
                <a:lnTo>
                  <a:pt x="50800" y="31750"/>
                </a:lnTo>
                <a:cubicBezTo>
                  <a:pt x="50800" y="14208"/>
                  <a:pt x="84931" y="0"/>
                  <a:pt x="127000" y="0"/>
                </a:cubicBezTo>
                <a:cubicBezTo>
                  <a:pt x="169069" y="0"/>
                  <a:pt x="203200" y="14208"/>
                  <a:pt x="203200" y="31750"/>
                </a:cubicBezTo>
                <a:lnTo>
                  <a:pt x="203200" y="38100"/>
                </a:lnTo>
                <a:cubicBezTo>
                  <a:pt x="203200" y="50244"/>
                  <a:pt x="186809" y="60801"/>
                  <a:pt x="162719" y="66159"/>
                </a:cubicBezTo>
                <a:cubicBezTo>
                  <a:pt x="161766" y="65048"/>
                  <a:pt x="160774" y="63976"/>
                  <a:pt x="159782" y="62984"/>
                </a:cubicBezTo>
                <a:cubicBezTo>
                  <a:pt x="153630" y="56912"/>
                  <a:pt x="145693" y="52308"/>
                  <a:pt x="137398" y="48895"/>
                </a:cubicBezTo>
                <a:cubicBezTo>
                  <a:pt x="120769" y="41950"/>
                  <a:pt x="99100" y="38140"/>
                  <a:pt x="76200" y="38140"/>
                </a:cubicBezTo>
                <a:cubicBezTo>
                  <a:pt x="67508" y="38140"/>
                  <a:pt x="59015" y="38695"/>
                  <a:pt x="50879" y="39767"/>
                </a:cubicBezTo>
                <a:cubicBezTo>
                  <a:pt x="50800" y="39251"/>
                  <a:pt x="50800" y="38695"/>
                  <a:pt x="50800" y="38140"/>
                </a:cubicBezTo>
                <a:close/>
                <a:moveTo>
                  <a:pt x="171450" y="140097"/>
                </a:moveTo>
                <a:lnTo>
                  <a:pt x="171450" y="121761"/>
                </a:lnTo>
                <a:cubicBezTo>
                  <a:pt x="177443" y="120213"/>
                  <a:pt x="183078" y="118388"/>
                  <a:pt x="188198" y="116245"/>
                </a:cubicBezTo>
                <a:cubicBezTo>
                  <a:pt x="193437" y="114062"/>
                  <a:pt x="198557" y="111403"/>
                  <a:pt x="203200" y="108188"/>
                </a:cubicBezTo>
                <a:lnTo>
                  <a:pt x="203200" y="114300"/>
                </a:lnTo>
                <a:cubicBezTo>
                  <a:pt x="203200" y="124936"/>
                  <a:pt x="190698" y="134342"/>
                  <a:pt x="171450" y="140097"/>
                </a:cubicBezTo>
                <a:close/>
                <a:moveTo>
                  <a:pt x="171450" y="101997"/>
                </a:moveTo>
                <a:lnTo>
                  <a:pt x="171450" y="88900"/>
                </a:lnTo>
                <a:cubicBezTo>
                  <a:pt x="171450" y="87114"/>
                  <a:pt x="171291" y="85408"/>
                  <a:pt x="171053" y="83741"/>
                </a:cubicBezTo>
                <a:cubicBezTo>
                  <a:pt x="177205" y="82193"/>
                  <a:pt x="182959" y="80328"/>
                  <a:pt x="188198" y="78105"/>
                </a:cubicBezTo>
                <a:cubicBezTo>
                  <a:pt x="193437" y="75883"/>
                  <a:pt x="198557" y="73263"/>
                  <a:pt x="203200" y="70048"/>
                </a:cubicBezTo>
                <a:lnTo>
                  <a:pt x="203200" y="76160"/>
                </a:lnTo>
                <a:cubicBezTo>
                  <a:pt x="203200" y="86797"/>
                  <a:pt x="190698" y="96203"/>
                  <a:pt x="171450" y="101957"/>
                </a:cubicBezTo>
                <a:close/>
                <a:moveTo>
                  <a:pt x="0" y="95250"/>
                </a:moveTo>
                <a:lnTo>
                  <a:pt x="0" y="88900"/>
                </a:lnTo>
                <a:cubicBezTo>
                  <a:pt x="0" y="71358"/>
                  <a:pt x="34131" y="57150"/>
                  <a:pt x="76200" y="57150"/>
                </a:cubicBezTo>
                <a:cubicBezTo>
                  <a:pt x="118269" y="57150"/>
                  <a:pt x="152400" y="71358"/>
                  <a:pt x="152400" y="88900"/>
                </a:cubicBezTo>
                <a:lnTo>
                  <a:pt x="152400" y="95250"/>
                </a:lnTo>
                <a:cubicBezTo>
                  <a:pt x="152400" y="112792"/>
                  <a:pt x="118269" y="127000"/>
                  <a:pt x="76200" y="127000"/>
                </a:cubicBezTo>
                <a:cubicBezTo>
                  <a:pt x="34131" y="127000"/>
                  <a:pt x="0" y="112792"/>
                  <a:pt x="0" y="95250"/>
                </a:cubicBezTo>
                <a:close/>
                <a:moveTo>
                  <a:pt x="152400" y="133350"/>
                </a:moveTo>
                <a:cubicBezTo>
                  <a:pt x="152400" y="150892"/>
                  <a:pt x="118269" y="165100"/>
                  <a:pt x="76200" y="165100"/>
                </a:cubicBezTo>
                <a:cubicBezTo>
                  <a:pt x="34131" y="165100"/>
                  <a:pt x="0" y="150892"/>
                  <a:pt x="0" y="133350"/>
                </a:cubicBezTo>
                <a:lnTo>
                  <a:pt x="0" y="127238"/>
                </a:lnTo>
                <a:cubicBezTo>
                  <a:pt x="4604" y="130453"/>
                  <a:pt x="9723" y="133072"/>
                  <a:pt x="15002" y="135295"/>
                </a:cubicBezTo>
                <a:cubicBezTo>
                  <a:pt x="31631" y="142240"/>
                  <a:pt x="53300" y="146050"/>
                  <a:pt x="76200" y="146050"/>
                </a:cubicBezTo>
                <a:cubicBezTo>
                  <a:pt x="99100" y="146050"/>
                  <a:pt x="120769" y="142200"/>
                  <a:pt x="137398" y="135295"/>
                </a:cubicBezTo>
                <a:cubicBezTo>
                  <a:pt x="142637" y="133112"/>
                  <a:pt x="147757" y="130453"/>
                  <a:pt x="152400" y="127238"/>
                </a:cubicBezTo>
                <a:lnTo>
                  <a:pt x="152400" y="133350"/>
                </a:lnTo>
                <a:close/>
                <a:moveTo>
                  <a:pt x="152400" y="165338"/>
                </a:moveTo>
                <a:lnTo>
                  <a:pt x="152400" y="171450"/>
                </a:lnTo>
                <a:cubicBezTo>
                  <a:pt x="152400" y="188992"/>
                  <a:pt x="118269" y="203200"/>
                  <a:pt x="76200" y="203200"/>
                </a:cubicBezTo>
                <a:cubicBezTo>
                  <a:pt x="34131" y="203200"/>
                  <a:pt x="0" y="188992"/>
                  <a:pt x="0" y="171450"/>
                </a:cubicBezTo>
                <a:lnTo>
                  <a:pt x="0" y="165338"/>
                </a:lnTo>
                <a:cubicBezTo>
                  <a:pt x="4604" y="168553"/>
                  <a:pt x="9723" y="171172"/>
                  <a:pt x="15002" y="173395"/>
                </a:cubicBezTo>
                <a:cubicBezTo>
                  <a:pt x="31631" y="180340"/>
                  <a:pt x="53300" y="184150"/>
                  <a:pt x="76200" y="184150"/>
                </a:cubicBezTo>
                <a:cubicBezTo>
                  <a:pt x="99100" y="184150"/>
                  <a:pt x="120769" y="180300"/>
                  <a:pt x="137398" y="173395"/>
                </a:cubicBezTo>
                <a:cubicBezTo>
                  <a:pt x="142637" y="171212"/>
                  <a:pt x="147757" y="168553"/>
                  <a:pt x="152400" y="165338"/>
                </a:cubicBezTo>
                <a:close/>
              </a:path>
            </a:pathLst>
          </a:custGeom>
          <a:solidFill>
            <a:srgbClr val="E06C59"/>
          </a:solidFill>
          <a:ln/>
        </p:spPr>
        <p:txBody>
          <a:bodyPr/>
          <a:p/>
        </p:txBody>
      </p:sp>
      <p:sp>
        <p:nvSpPr>
          <p:cNvPr id="478" name="Shape 9"/>
          <p:cNvSpPr/>
          <p:nvPr/>
        </p:nvSpPr>
        <p:spPr>
          <a:xfrm rot="0" flipH="false" flipV="false">
            <a:off x="586581" y="3822700"/>
            <a:ext cx="1891396" cy="304800"/>
          </a:xfrm>
          <a:custGeom>
            <a:avLst/>
            <a:gdLst/>
            <a:ahLst/>
            <a:cxnLst/>
            <a:rect l="l" t="t" r="r" b="b"/>
            <a:pathLst>
              <a:path w="4864100" h="406400">
                <a:moveTo>
                  <a:pt x="50800" y="0"/>
                </a:moveTo>
                <a:lnTo>
                  <a:pt x="4813300" y="0"/>
                </a:lnTo>
                <a:cubicBezTo>
                  <a:pt x="4841337" y="0"/>
                  <a:pt x="4864100" y="22763"/>
                  <a:pt x="4864100" y="50800"/>
                </a:cubicBezTo>
                <a:lnTo>
                  <a:pt x="4864100" y="355600"/>
                </a:lnTo>
                <a:cubicBezTo>
                  <a:pt x="4864100" y="383637"/>
                  <a:pt x="4841337" y="406400"/>
                  <a:pt x="48133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9792E">
              <a:alpha val="30196"/>
            </a:srgbClr>
          </a:solidFill>
          <a:ln/>
        </p:spPr>
        <p:txBody>
          <a:bodyPr/>
          <a:p/>
        </p:txBody>
      </p:sp>
      <p:sp>
        <p:nvSpPr>
          <p:cNvPr id="479" name="Text 10"/>
          <p:cNvSpPr/>
          <p:nvPr/>
        </p:nvSpPr>
        <p:spPr>
          <a:xfrm rot="0" flipH="false" flipV="false">
            <a:off x="586581" y="3822700"/>
            <a:ext cx="4965700" cy="1267482"/>
          </a:xfrm>
          <a:prstGeom prst="rect">
            <a:avLst/>
          </a:prstGeom>
          <a:noFill/>
          <a:ln/>
        </p:spPr>
        <p:txBody>
          <a:bodyPr wrap="square" lIns="50800" tIns="50800" rIns="50800" bIns="50800" rtlCol="false" anchor="ctr"/>
          <a:lstStyle/>
          <a:p>
            <a:pPr>
              <a:lnSpc>
                <a:spcPct val="130000"/>
              </a:lnSpc>
            </a:pP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risk, high return: There are some Treasure moving very fast. You can decide to chase them to earn a higher score (But you may also need to consume more stamina and time)</a:t>
            </a:r>
            <a:endParaRPr lang="en-US" sz="1600" dirty="false"/>
          </a:p>
        </p:txBody>
      </p:sp>
      <p:pic>
        <p:nvPicPr>
          <p:cNvPr id="480" name="图片 13" descr="游戏机里面的屏幕  AI 生成的内容可能不正确。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813036" y="1171115"/>
            <a:ext cx="4294183" cy="2361801"/>
          </a:xfrm>
          <a:prstGeom prst="rect">
            <a:avLst/>
          </a:prstGeom>
        </p:spPr>
      </p:pic>
      <p:sp>
        <p:nvSpPr>
          <p:cNvPr id="481" name="文本框 12"/>
          <p:cNvSpPr txBox="true"/>
          <p:nvPr/>
        </p:nvSpPr>
        <p:spPr>
          <a:xfrm rot="0" flipH="true" flipV="false">
            <a:off x="6560667" y="5835279"/>
            <a:ext cx="4798920" cy="923329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en-US" altLang="zh-CN" b="true" dirty="false">
                <a:solidFill>
                  <a:srgbClr val="FF0000"/>
                </a:solidFill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Warning</a:t>
            </a:r>
            <a:endParaRPr/>
          </a:p>
          <a:p>
            <a:pPr algn="ctr"/>
            <a:r>
              <a:rPr lang="en-US" altLang="zh-CN" dirty="false"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There is a </a:t>
            </a:r>
            <a:r>
              <a:rPr lang="en-US" altLang="zh-CN" b="true" i="false" dirty="false">
                <a:solidFill>
                  <a:srgbClr val="202122"/>
                </a:solidFill>
                <a:effectLst/>
                <a:latin typeface="MiSans" panose="02010600030101010101" charset="-122"/>
                <a:ea typeface="MiSans" panose="02010600030101010101" charset="-122"/>
                <a:cs typeface="MiSans" panose="02010600030101010101" charset="-122"/>
              </a:rPr>
              <a:t>mimic who will rob your Treasure. Stay away from it.</a:t>
            </a:r>
            <a:endParaRPr/>
          </a:p>
        </p:txBody>
      </p:sp>
      <p:pic>
        <p:nvPicPr>
          <p:cNvPr id="482" name="图片 15" descr="草地上的椅子旁的桌子上放着绿色的卡通人物  AI 生成的内容可能不正确。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7854831" y="3695468"/>
            <a:ext cx="2210594" cy="21398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9">
    <p:bg>
      <p:bgPr>
        <a:solidFill>
          <a:srgbClr val="F3F4F6"/>
        </a:solidFill>
        <a:effectLst/>
      </p:bgPr>
    </p:bg>
    <p:spTree>
      <p:nvGrpSpPr>
        <p:cNvPr id="4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/>
        </p:txBody>
      </p:sp>
      <p:sp>
        <p:nvSpPr>
          <p:cNvPr id="485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86" name="Text 2"/>
          <p:cNvSpPr/>
          <p:nvPr/>
        </p:nvSpPr>
        <p:spPr>
          <a:xfrm>
            <a:off x="3575050" y="510717"/>
            <a:ext cx="5041900" cy="457200"/>
          </a:xfrm>
          <a:prstGeom prst="rect">
            <a:avLst/>
          </a:prstGeom>
          <a:solidFill>
            <a:srgbClr val="FCF8E5"/>
          </a:solidFill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00000"/>
              </a:lnSpc>
            </a:pPr>
            <a:r>
              <a:rPr lang="en-US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End of this dream</a:t>
            </a:r>
            <a:endParaRPr lang="en-US" sz="1600" dirty="false"/>
          </a:p>
        </p:txBody>
      </p:sp>
      <p:sp>
        <p:nvSpPr>
          <p:cNvPr id="487" name="Text 3"/>
          <p:cNvSpPr/>
          <p:nvPr/>
        </p:nvSpPr>
        <p:spPr>
          <a:xfrm>
            <a:off x="1769427" y="1067384"/>
            <a:ext cx="86360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After looting, the player must choose one of three doors to escape the dream.</a:t>
            </a:r>
            <a:endParaRPr/>
          </a:p>
          <a:p>
            <a:pPr algn="ctr"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Hint: This choice has dire consequences in reality (See it later)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.</a:t>
            </a:r>
            <a:endParaRPr/>
          </a:p>
        </p:txBody>
      </p:sp>
      <p:sp>
        <p:nvSpPr>
          <p:cNvPr id="488" name="Text 4"/>
          <p:cNvSpPr/>
          <p:nvPr/>
        </p:nvSpPr>
        <p:spPr>
          <a:xfrm>
            <a:off x="2749550" y="3120608"/>
            <a:ext cx="1651000" cy="355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800" b="true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Dream Choice</a:t>
            </a:r>
            <a:endParaRPr lang="en-US" sz="1600" dirty="false"/>
          </a:p>
        </p:txBody>
      </p:sp>
      <p:sp>
        <p:nvSpPr>
          <p:cNvPr id="489" name="Text 7"/>
          <p:cNvSpPr/>
          <p:nvPr/>
        </p:nvSpPr>
        <p:spPr>
          <a:xfrm>
            <a:off x="6096000" y="3152593"/>
            <a:ext cx="5803900" cy="355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1800" b="true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Reality Consequence</a:t>
            </a:r>
            <a:endParaRPr lang="en-US" sz="1600" dirty="false"/>
          </a:p>
        </p:txBody>
      </p:sp>
      <p:cxnSp>
        <p:nvCxnSpPr>
          <p:cNvPr id="490" name="直接箭头连接符 14"/>
          <p:cNvCxnSpPr/>
          <p:nvPr/>
        </p:nvCxnSpPr>
        <p:spPr>
          <a:xfrm>
            <a:off x="4608621" y="3330393"/>
            <a:ext cx="2957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" name="图片 16" descr="图片包含 狗, 猫, 看着, 大  AI 生成的内容可能不正确。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7" y="3826701"/>
            <a:ext cx="3546059" cy="2364039"/>
          </a:xfrm>
          <a:prstGeom prst="rect">
            <a:avLst/>
          </a:prstGeom>
        </p:spPr>
      </p:pic>
      <p:pic>
        <p:nvPicPr>
          <p:cNvPr id="492" name="图片 18" descr="街道边的路牌  AI 生成的内容可能不正确。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338" y="3826701"/>
            <a:ext cx="3493224" cy="2367195"/>
          </a:xfrm>
          <a:prstGeom prst="rect">
            <a:avLst/>
          </a:prstGeom>
        </p:spPr>
      </p:pic>
      <p:pic>
        <p:nvPicPr>
          <p:cNvPr id="493" name="图片 20" descr="图片包含 游戏机, 键盘, 电脑  AI 生成的内容可能不正确。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621" y="1759947"/>
            <a:ext cx="2957612" cy="13420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asvg">
  <p:cSld>
    <p:spTree>
      <p:nvGrpSpPr>
        <p:cNvPr id="4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  <p:txBody>
          <a:bodyPr/>
          <a:p/>
        </p:txBody>
      </p:sp>
      <p:sp>
        <p:nvSpPr>
          <p:cNvPr id="496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497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  <p:txBody>
          <a:bodyPr/>
          <a:p/>
        </p:txBody>
      </p:sp>
      <p:sp>
        <p:nvSpPr>
          <p:cNvPr id="498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algn="ctr">
              <a:lnSpc>
                <a:spcPct val="100000"/>
              </a:lnSpc>
            </a:pPr>
            <a:r>
              <a:rPr lang="en-US" sz="5400" b="true" dirty="false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false"/>
          </a:p>
        </p:txBody>
      </p:sp>
      <p:sp>
        <p:nvSpPr>
          <p:cNvPr id="499" name="Shape 4"/>
          <p:cNvSpPr/>
          <p:nvPr/>
        </p:nvSpPr>
        <p:spPr>
          <a:xfrm flipV="true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  <p:txBody>
          <a:bodyPr/>
          <a:p/>
        </p:txBody>
      </p:sp>
      <p:sp>
        <p:nvSpPr>
          <p:cNvPr id="500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01" name="Text 6"/>
          <p:cNvSpPr/>
          <p:nvPr/>
        </p:nvSpPr>
        <p:spPr>
          <a:xfrm>
            <a:off x="1027430" y="5329555"/>
            <a:ext cx="10121900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true" dirty="false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Last day: Bank Heist</a:t>
            </a:r>
            <a:endParaRPr lang="en-US" sz="1600" dirty="false"/>
          </a:p>
        </p:txBody>
      </p:sp>
      <p:sp>
        <p:nvSpPr>
          <p:cNvPr id="502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  <p:txBody>
          <a:bodyPr/>
          <a:p/>
        </p:txBody>
      </p:sp>
      <p:sp>
        <p:nvSpPr>
          <p:cNvPr id="503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04" name="Shape 9"/>
          <p:cNvSpPr/>
          <p:nvPr/>
        </p:nvSpPr>
        <p:spPr>
          <a:xfrm flipH="true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05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06" name="Shape 11"/>
          <p:cNvSpPr/>
          <p:nvPr/>
        </p:nvSpPr>
        <p:spPr>
          <a:xfrm flipH="true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07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08" name="Shape 13"/>
          <p:cNvSpPr/>
          <p:nvPr/>
        </p:nvSpPr>
        <p:spPr>
          <a:xfrm flipH="true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09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10" name="Shape 15"/>
          <p:cNvSpPr/>
          <p:nvPr/>
        </p:nvSpPr>
        <p:spPr>
          <a:xfrm flipH="true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11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12" name="Shape 17"/>
          <p:cNvSpPr/>
          <p:nvPr/>
        </p:nvSpPr>
        <p:spPr>
          <a:xfrm flipH="true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13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14" name="Shape 19"/>
          <p:cNvSpPr/>
          <p:nvPr/>
        </p:nvSpPr>
        <p:spPr>
          <a:xfrm flipH="true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15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16" name="Shape 21"/>
          <p:cNvSpPr/>
          <p:nvPr/>
        </p:nvSpPr>
        <p:spPr>
          <a:xfrm flipH="true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17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18" name="Shape 23"/>
          <p:cNvSpPr/>
          <p:nvPr/>
        </p:nvSpPr>
        <p:spPr>
          <a:xfrm flipH="true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19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20" name="Shape 25"/>
          <p:cNvSpPr/>
          <p:nvPr/>
        </p:nvSpPr>
        <p:spPr>
          <a:xfrm flipH="true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21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22" name="Shape 27"/>
          <p:cNvSpPr/>
          <p:nvPr/>
        </p:nvSpPr>
        <p:spPr>
          <a:xfrm flipH="true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23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24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algn="ctr">
              <a:lnSpc>
                <a:spcPct val="100000"/>
              </a:lnSpc>
            </a:pPr>
            <a:r>
              <a:rPr lang="en-US" sz="2800" b="true" dirty="false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false"/>
          </a:p>
        </p:txBody>
      </p:sp>
      <p:sp>
        <p:nvSpPr>
          <p:cNvPr id="525" name="Shape 30"/>
          <p:cNvSpPr/>
          <p:nvPr/>
        </p:nvSpPr>
        <p:spPr>
          <a:xfrm flipH="true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26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27" name="Shape 32"/>
          <p:cNvSpPr/>
          <p:nvPr/>
        </p:nvSpPr>
        <p:spPr>
          <a:xfrm flipH="true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28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29" name="Shape 34"/>
          <p:cNvSpPr/>
          <p:nvPr/>
        </p:nvSpPr>
        <p:spPr>
          <a:xfrm flipH="true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30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31" name="Shape 36"/>
          <p:cNvSpPr/>
          <p:nvPr/>
        </p:nvSpPr>
        <p:spPr>
          <a:xfrm flipH="true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32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33" name="Shape 38"/>
          <p:cNvSpPr/>
          <p:nvPr/>
        </p:nvSpPr>
        <p:spPr>
          <a:xfrm flipH="true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34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35" name="Shape 40"/>
          <p:cNvSpPr/>
          <p:nvPr/>
        </p:nvSpPr>
        <p:spPr>
          <a:xfrm flipH="true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36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37" name="Shape 42"/>
          <p:cNvSpPr/>
          <p:nvPr/>
        </p:nvSpPr>
        <p:spPr>
          <a:xfrm flipH="true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38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39" name="Shape 44"/>
          <p:cNvSpPr/>
          <p:nvPr/>
        </p:nvSpPr>
        <p:spPr>
          <a:xfrm flipH="true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40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41" name="Shape 46"/>
          <p:cNvSpPr/>
          <p:nvPr/>
        </p:nvSpPr>
        <p:spPr>
          <a:xfrm flipH="true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42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43" name="Shape 48"/>
          <p:cNvSpPr/>
          <p:nvPr/>
        </p:nvSpPr>
        <p:spPr>
          <a:xfrm flipH="true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44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545" name="Image 0" descr="https://kimi-img.moonshot.cn/pub/slides/slides_tmpl/image/25-09-04-14:54:47-d2sjfdu1bb2p4onbpuc0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46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  <p:txBody>
          <a:bodyPr/>
          <a:p/>
        </p:txBody>
      </p:sp>
      <p:sp>
        <p:nvSpPr>
          <p:cNvPr id="547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5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0"/>
          <p:cNvSpPr/>
          <p:nvPr/>
        </p:nvSpPr>
        <p:spPr>
          <a:xfrm>
            <a:off x="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/>
        </p:txBody>
      </p:sp>
      <p:sp>
        <p:nvSpPr>
          <p:cNvPr id="550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51" name="文本框 13"/>
          <p:cNvSpPr txBox="true"/>
          <p:nvPr/>
        </p:nvSpPr>
        <p:spPr>
          <a:xfrm>
            <a:off x="1621300" y="570309"/>
            <a:ext cx="8839279" cy="707886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en-US" altLang="zh-CN" sz="2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</a:rPr>
              <a:t>Suppose You did good jobs in three dreams and earn enough money</a:t>
            </a:r>
            <a:endParaRPr/>
          </a:p>
          <a:p>
            <a:pPr algn="ctr"/>
            <a:r>
              <a:rPr lang="en-US" altLang="zh-CN" sz="2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</a:rPr>
              <a:t>You go to the bank...</a:t>
            </a:r>
            <a:endParaRPr lang="zh-CN" altLang="en-US" sz="2000" b="true" dirty="false">
              <a:solidFill>
                <a:srgbClr val="C65B49"/>
              </a:solidFill>
              <a:latin typeface="Noto Sans SC" pitchFamily="34" charset="0"/>
              <a:ea typeface="Noto Sans SC" pitchFamily="34" charset="-122"/>
            </a:endParaRPr>
          </a:p>
        </p:txBody>
      </p:sp>
      <p:pic>
        <p:nvPicPr>
          <p:cNvPr id="552" name="图片 9" descr="图片包含 游戏机  AI 生成的内容可能不正确。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87" y="1986081"/>
            <a:ext cx="5818239" cy="320003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5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0"/>
          <p:cNvSpPr/>
          <p:nvPr/>
        </p:nvSpPr>
        <p:spPr>
          <a:xfrm>
            <a:off x="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555" name="Shape 0"/>
          <p:cNvSpPr/>
          <p:nvPr/>
        </p:nvSpPr>
        <p:spPr>
          <a:xfrm rot="0" flipH="false" flipV="false">
            <a:off x="3979834" y="3782894"/>
            <a:ext cx="4073116" cy="1509575"/>
          </a:xfrm>
          <a:prstGeom prst="rect">
            <a:avLst/>
          </a:prstGeom>
          <a:blipFill>
            <a:blip r:embed="rId2"/>
            <a:stretch/>
          </a:blipFill>
          <a:ln/>
        </p:spPr>
        <p:txBody>
          <a:bodyPr/>
          <a:p/>
        </p:txBody>
      </p:sp>
      <p:sp>
        <p:nvSpPr>
          <p:cNvPr id="556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57" name="Text 3"/>
          <p:cNvSpPr/>
          <p:nvPr/>
        </p:nvSpPr>
        <p:spPr>
          <a:xfrm>
            <a:off x="1698392" y="14178"/>
            <a:ext cx="8636000" cy="1330609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 algn="ctr">
              <a:lnSpc>
                <a:spcPct val="130000"/>
              </a:lnSpc>
            </a:pPr>
            <a:r>
              <a:rPr lang="en-US" sz="2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</a:rPr>
              <a:t>However, some robbers come in and try to rob everything</a:t>
            </a:r>
            <a:endParaRPr lang="en-US" sz="1600" dirty="false">
              <a:solidFill>
                <a:srgbClr val="403833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558" name="文本框 14"/>
          <p:cNvSpPr txBox="true"/>
          <p:nvPr/>
        </p:nvSpPr>
        <p:spPr>
          <a:xfrm rot="0" flipH="false" flipV="false">
            <a:off x="4073118" y="3213099"/>
            <a:ext cx="4089580" cy="677108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/>
            <a:r>
              <a:rPr lang="en-US" altLang="zh-CN" sz="2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</a:rPr>
              <a:t>You have 10 seconds to escape!</a:t>
            </a:r>
            <a:endParaRPr/>
          </a:p>
          <a:p>
            <a:pPr/>
            <a:endParaRPr lang="zh-CN" altLang="en-US" dirty="false"/>
          </a:p>
        </p:txBody>
      </p:sp>
      <p:pic>
        <p:nvPicPr>
          <p:cNvPr id="559" name="图片 16" descr="戴帽子的人站在一起  AI 生成的内容可能不正确。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156211" y="1121917"/>
            <a:ext cx="3720361" cy="1953189"/>
          </a:xfrm>
          <a:prstGeom prst="rect">
            <a:avLst/>
          </a:prstGeom>
        </p:spPr>
      </p:pic>
      <p:sp>
        <p:nvSpPr>
          <p:cNvPr id="560" name="文本框 18"/>
          <p:cNvSpPr txBox="true"/>
          <p:nvPr/>
        </p:nvSpPr>
        <p:spPr>
          <a:xfrm rot="0" flipH="false" flipV="false">
            <a:off x="3784367" y="5513213"/>
            <a:ext cx="4464050" cy="641350"/>
          </a:xfrm>
          <a:prstGeom prst="rect">
            <a:avLst/>
          </a:prstGeom>
          <a:noFill/>
        </p:spPr>
        <p:txBody>
          <a:bodyPr wrap="none" rtlCol="false">
            <a:spAutoFit/>
          </a:bodyPr>
          <a:lstStyle/>
          <a:p>
            <a:pPr algn="ctr"/>
            <a:r>
              <a:rPr lang="en-US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+mn-cs"/>
              </a:rPr>
              <a:t>What will happen next?</a:t>
            </a:r>
            <a:endParaRPr/>
          </a:p>
          <a:p>
            <a:pPr algn="ctr"/>
            <a:r>
              <a:rPr lang="en-US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+mn-cs"/>
              </a:rPr>
              <a:t>Which door will you choose to escape?</a:t>
            </a:r>
            <a:endParaRPr/>
          </a:p>
        </p:txBody>
      </p:sp>
      <p:sp>
        <p:nvSpPr>
          <p:cNvPr id="561" name=""/>
          <p:cNvSpPr txBox="true"/>
          <p:nvPr/>
        </p:nvSpPr>
        <p:spPr>
          <a:xfrm rot="0" flipH="false" flipV="false">
            <a:off x="8118856" y="4244510"/>
            <a:ext cx="4073144" cy="9144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>
                <a:solidFill>
                  <a:schemeClr val="accent6">
                    <a:lumMod val="75000"/>
                    <a:alpha val="100000"/>
                  </a:schemeClr>
                </a:solidFill>
              </a:rPr>
              <a:t>If you choose the same door as you did in dream 3 ,you trigger normal ending 2.</a:t>
            </a:r>
            <a:endParaRPr/>
          </a:p>
          <a:p>
            <a:pPr/>
            <a:r>
              <a:rPr lang="en-US">
                <a:solidFill>
                  <a:schemeClr val="accent6">
                    <a:lumMod val="75000"/>
                    <a:alpha val="100000"/>
                  </a:schemeClr>
                </a:solidFill>
              </a:rPr>
              <a:t>Otherwise you will trigger normal ending 1</a:t>
            </a:r>
            <a:endParaRPr/>
          </a:p>
        </p:txBody>
      </p:sp>
      <p:sp>
        <p:nvSpPr>
          <p:cNvPr id="562" name=""/>
          <p:cNvSpPr txBox="true"/>
          <p:nvPr/>
        </p:nvSpPr>
        <p:spPr>
          <a:xfrm rot="0" flipH="false" flipV="false">
            <a:off x="8118856" y="3213099"/>
            <a:ext cx="4029302" cy="6413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>
                <a:solidFill>
                  <a:schemeClr val="accent6">
                    <a:lumMod val="75000"/>
                    <a:alpha val="100000"/>
                  </a:schemeClr>
                </a:solidFill>
              </a:rPr>
              <a:t>Actually, what you did in dream 3 affects which door will robber choose to rob.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asvg">
  <p:cSld name="Slide 20">
    <p:bg>
      <p:bgPr>
        <a:solidFill>
          <a:srgbClr val="FFFFFF"/>
        </a:solidFill>
        <a:effectLst/>
      </p:bgPr>
    </p:bg>
    <p:spTree>
      <p:nvGrpSpPr>
        <p:cNvPr id="5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  <p:txBody>
          <a:bodyPr/>
          <a:p/>
        </p:txBody>
      </p:sp>
      <p:sp>
        <p:nvSpPr>
          <p:cNvPr id="565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66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  <p:txBody>
          <a:bodyPr/>
          <a:p/>
        </p:txBody>
      </p:sp>
      <p:sp>
        <p:nvSpPr>
          <p:cNvPr id="567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algn="ctr">
              <a:lnSpc>
                <a:spcPct val="100000"/>
              </a:lnSpc>
            </a:pPr>
            <a:r>
              <a:rPr lang="en-US" sz="5400" b="true" dirty="false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false"/>
          </a:p>
        </p:txBody>
      </p:sp>
      <p:sp>
        <p:nvSpPr>
          <p:cNvPr id="568" name="Shape 4"/>
          <p:cNvSpPr/>
          <p:nvPr/>
        </p:nvSpPr>
        <p:spPr>
          <a:xfrm flipV="true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  <p:txBody>
          <a:bodyPr/>
          <a:p/>
        </p:txBody>
      </p:sp>
      <p:sp>
        <p:nvSpPr>
          <p:cNvPr id="569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70" name="Text 6"/>
          <p:cNvSpPr/>
          <p:nvPr/>
        </p:nvSpPr>
        <p:spPr>
          <a:xfrm>
            <a:off x="1027430" y="5329555"/>
            <a:ext cx="10121900" cy="57785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true">
                <a:solidFill>
                  <a:srgbClr val="171717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Finale: Multiple endings</a:t>
            </a:r>
            <a:endParaRPr/>
          </a:p>
        </p:txBody>
      </p:sp>
      <p:sp>
        <p:nvSpPr>
          <p:cNvPr id="571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  <p:txBody>
          <a:bodyPr/>
          <a:p/>
        </p:txBody>
      </p:sp>
      <p:sp>
        <p:nvSpPr>
          <p:cNvPr id="572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73" name="Shape 9"/>
          <p:cNvSpPr/>
          <p:nvPr/>
        </p:nvSpPr>
        <p:spPr>
          <a:xfrm flipH="true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74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75" name="Shape 11"/>
          <p:cNvSpPr/>
          <p:nvPr/>
        </p:nvSpPr>
        <p:spPr>
          <a:xfrm flipH="true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76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77" name="Shape 13"/>
          <p:cNvSpPr/>
          <p:nvPr/>
        </p:nvSpPr>
        <p:spPr>
          <a:xfrm flipH="true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78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79" name="Shape 15"/>
          <p:cNvSpPr/>
          <p:nvPr/>
        </p:nvSpPr>
        <p:spPr>
          <a:xfrm flipH="true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80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81" name="Shape 17"/>
          <p:cNvSpPr/>
          <p:nvPr/>
        </p:nvSpPr>
        <p:spPr>
          <a:xfrm flipH="true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82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83" name="Shape 19"/>
          <p:cNvSpPr/>
          <p:nvPr/>
        </p:nvSpPr>
        <p:spPr>
          <a:xfrm flipH="true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84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85" name="Shape 21"/>
          <p:cNvSpPr/>
          <p:nvPr/>
        </p:nvSpPr>
        <p:spPr>
          <a:xfrm flipH="true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86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87" name="Shape 23"/>
          <p:cNvSpPr/>
          <p:nvPr/>
        </p:nvSpPr>
        <p:spPr>
          <a:xfrm flipH="true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88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89" name="Shape 25"/>
          <p:cNvSpPr/>
          <p:nvPr/>
        </p:nvSpPr>
        <p:spPr>
          <a:xfrm flipH="true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90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91" name="Shape 27"/>
          <p:cNvSpPr/>
          <p:nvPr/>
        </p:nvSpPr>
        <p:spPr>
          <a:xfrm flipH="true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592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93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algn="ctr">
              <a:lnSpc>
                <a:spcPct val="100000"/>
              </a:lnSpc>
            </a:pPr>
            <a:r>
              <a:rPr lang="en-US" sz="2800" b="true" dirty="false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false"/>
          </a:p>
        </p:txBody>
      </p:sp>
      <p:sp>
        <p:nvSpPr>
          <p:cNvPr id="594" name="Shape 30"/>
          <p:cNvSpPr/>
          <p:nvPr/>
        </p:nvSpPr>
        <p:spPr>
          <a:xfrm flipH="true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95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96" name="Shape 32"/>
          <p:cNvSpPr/>
          <p:nvPr/>
        </p:nvSpPr>
        <p:spPr>
          <a:xfrm flipH="true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97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598" name="Shape 34"/>
          <p:cNvSpPr/>
          <p:nvPr/>
        </p:nvSpPr>
        <p:spPr>
          <a:xfrm flipH="true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599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00" name="Shape 36"/>
          <p:cNvSpPr/>
          <p:nvPr/>
        </p:nvSpPr>
        <p:spPr>
          <a:xfrm flipH="true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601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02" name="Shape 38"/>
          <p:cNvSpPr/>
          <p:nvPr/>
        </p:nvSpPr>
        <p:spPr>
          <a:xfrm flipH="true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603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04" name="Shape 40"/>
          <p:cNvSpPr/>
          <p:nvPr/>
        </p:nvSpPr>
        <p:spPr>
          <a:xfrm flipH="true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605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06" name="Shape 42"/>
          <p:cNvSpPr/>
          <p:nvPr/>
        </p:nvSpPr>
        <p:spPr>
          <a:xfrm flipH="true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607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08" name="Shape 44"/>
          <p:cNvSpPr/>
          <p:nvPr/>
        </p:nvSpPr>
        <p:spPr>
          <a:xfrm flipH="true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609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10" name="Shape 46"/>
          <p:cNvSpPr/>
          <p:nvPr/>
        </p:nvSpPr>
        <p:spPr>
          <a:xfrm flipH="true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611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12" name="Shape 48"/>
          <p:cNvSpPr/>
          <p:nvPr/>
        </p:nvSpPr>
        <p:spPr>
          <a:xfrm flipH="true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613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614" name="Image 0" descr="https://kimi-img.moonshot.cn/pub/slides/slides_tmpl/image/25-09-04-14:54:47-d2sjfdu1bb2p4onbpuc0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615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  <p:txBody>
          <a:bodyPr/>
          <a:p/>
        </p:txBody>
      </p:sp>
      <p:sp>
        <p:nvSpPr>
          <p:cNvPr id="616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6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/>
        </p:txBody>
      </p:sp>
      <p:sp>
        <p:nvSpPr>
          <p:cNvPr id="619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20" name="Text 2"/>
          <p:cNvSpPr/>
          <p:nvPr/>
        </p:nvSpPr>
        <p:spPr>
          <a:xfrm>
            <a:off x="1197525" y="587777"/>
            <a:ext cx="9779803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We have 4 Ordinary Endings and 3 Hidden Endings </a:t>
            </a:r>
            <a:endParaRPr/>
          </a:p>
        </p:txBody>
      </p:sp>
      <p:sp>
        <p:nvSpPr>
          <p:cNvPr id="621" name="文本框 8"/>
          <p:cNvSpPr txBox="true"/>
          <p:nvPr/>
        </p:nvSpPr>
        <p:spPr>
          <a:xfrm>
            <a:off x="2034863" y="2414789"/>
            <a:ext cx="7310608" cy="1477328"/>
          </a:xfrm>
          <a:prstGeom prst="rect">
            <a:avLst/>
          </a:prstGeom>
          <a:noFill/>
        </p:spPr>
        <p:txBody>
          <a:bodyPr wrap="square" rtlCol="false">
            <a:spAutoFit/>
          </a:bodyPr>
          <a:lstStyle/>
          <a:p>
            <a:pPr algn="ctr"/>
            <a:r>
              <a:rPr lang="en-US" altLang="zh-CN" dirty="false">
                <a:latin typeface="Noto Sans SC" panose="020B0200000000000000" pitchFamily="34" charset="-122"/>
                <a:ea typeface="Noto Sans SC" panose="020B0200000000000000" pitchFamily="34" charset="-122"/>
              </a:rPr>
              <a:t>If you want to experience the game by your self</a:t>
            </a:r>
            <a:endParaRPr/>
          </a:p>
          <a:p>
            <a:pPr algn="ctr"/>
            <a:endParaRPr lang="en-US" altLang="zh-CN" dirty="false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ctr"/>
            <a:endParaRPr lang="en-US" altLang="zh-CN" dirty="false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ctr"/>
            <a:endParaRPr lang="en-US" altLang="zh-CN" dirty="false"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ctr"/>
            <a:r>
              <a:rPr lang="en-US" altLang="zh-CN" dirty="false">
                <a:latin typeface="Noto Sans SC" panose="020B0200000000000000" pitchFamily="34" charset="-122"/>
                <a:ea typeface="Noto Sans SC" panose="020B0200000000000000" pitchFamily="34" charset="-122"/>
              </a:rPr>
              <a:t>I </a:t>
            </a:r>
            <a:r>
              <a:rPr lang="en-US" altLang="zh-CN" b="true" dirty="false">
                <a:latin typeface="Noto Sans SC" panose="020B0200000000000000" pitchFamily="34" charset="-122"/>
                <a:ea typeface="Noto Sans SC" panose="020B0200000000000000" pitchFamily="34" charset="-122"/>
              </a:rPr>
              <a:t>strongly recommend </a:t>
            </a:r>
            <a:r>
              <a:rPr lang="en-US" altLang="zh-CN" dirty="false">
                <a:latin typeface="Noto Sans SC" panose="020B0200000000000000" pitchFamily="34" charset="-122"/>
                <a:ea typeface="Noto Sans SC" panose="020B0200000000000000" pitchFamily="34" charset="-122"/>
              </a:rPr>
              <a:t>you to skip the following part</a:t>
            </a:r>
            <a:endParaRPr lang="zh-CN" altLang="en-US" dirty="false"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0"/>
          <p:cNvSpPr/>
          <p:nvPr/>
        </p:nvSpPr>
        <p:spPr>
          <a:xfrm rot="0" flipH="false" flipV="false">
            <a:off x="-43815" y="635"/>
            <a:ext cx="12235815" cy="6858634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624" name="Shape 0"/>
          <p:cNvSpPr/>
          <p:nvPr/>
        </p:nvSpPr>
        <p:spPr>
          <a:xfrm rot="0" flipH="false" flipV="false">
            <a:off x="7689671" y="2250899"/>
            <a:ext cx="4244596" cy="3073358"/>
          </a:xfrm>
          <a:prstGeom prst="rect">
            <a:avLst/>
          </a:prstGeom>
          <a:blipFill>
            <a:blip r:embed="rId2"/>
            <a:stretch/>
          </a:blipFill>
          <a:ln/>
        </p:spPr>
        <p:txBody>
          <a:bodyPr/>
          <a:p>
            <a:pPr/>
            <a:endParaRPr/>
          </a:p>
        </p:txBody>
      </p:sp>
      <p:sp>
        <p:nvSpPr>
          <p:cNvPr id="625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26" name="Text 2"/>
          <p:cNvSpPr/>
          <p:nvPr/>
        </p:nvSpPr>
        <p:spPr>
          <a:xfrm>
            <a:off x="673100" y="1116330"/>
            <a:ext cx="5727700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Ordinary Ending 0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Helpless</a:t>
            </a:r>
            <a:endParaRPr/>
          </a:p>
        </p:txBody>
      </p:sp>
      <p:sp>
        <p:nvSpPr>
          <p:cNvPr id="627" name="Text 3"/>
          <p:cNvSpPr/>
          <p:nvPr/>
        </p:nvSpPr>
        <p:spPr>
          <a:xfrm rot="0" flipH="false" flipV="false">
            <a:off x="673100" y="2335423"/>
            <a:ext cx="5816783" cy="2793798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20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If the player do not performe well in the dream and thus do not accumulates enough money.</a:t>
            </a:r>
            <a:endParaRPr/>
          </a:p>
          <a:p>
            <a:pPr>
              <a:lnSpc>
                <a:spcPct val="20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He can not afford to pay the medical fee. </a:t>
            </a:r>
            <a:endParaRPr/>
          </a:p>
          <a:p>
            <a:pPr>
              <a:lnSpc>
                <a:spcPct val="20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At last he die.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14="http://schemas.microsoft.com/office/drawing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4">
  <p:cSld name="Slide 4">
    <p:bg>
      <p:bgPr>
        <a:solidFill>
          <a:srgbClr val="F3F4F6"/>
        </a:solidFill>
        <a:effectLst/>
      </p:bgPr>
    </p:bg>
    <p:spTree>
      <p:nvGrpSpPr>
        <p:cNvPr id="6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0"/>
          <p:cNvSpPr/>
          <p:nvPr/>
        </p:nvSpPr>
        <p:spPr>
          <a:xfrm rot="0" flipH="false" flipV="false">
            <a:off x="-30480" y="635"/>
            <a:ext cx="12235815" cy="6858634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630" name="Shape 0"/>
          <p:cNvSpPr/>
          <p:nvPr/>
        </p:nvSpPr>
        <p:spPr>
          <a:xfrm rot="0" flipH="false" flipV="false">
            <a:off x="7942670" y="304800"/>
            <a:ext cx="3742375" cy="4673600"/>
          </a:xfrm>
          <a:prstGeom prst="rect">
            <a:avLst/>
          </a:prstGeom>
          <a:blipFill>
            <a:blip r:embed="rId2">
              <a:extLst>
                <a:ext uri="">
                  <a14:imgProps>
                    <a14:imgLayer>
                      <a14:imgEffect>
                        <a14:brightnessContrast/>
                        <a14:colorTemperature/>
                        <a14:saturation/>
                        <a14:sharpenSoften/>
                      </a14:imgEffect>
                    </a14:imgLayer>
                  </a14:imgProps>
                </a:ext>
              </a:extLst>
            </a:blip>
            <a:stretch/>
          </a:blipFill>
          <a:ln/>
        </p:spPr>
        <p:txBody>
          <a:bodyPr/>
          <a:p/>
        </p:txBody>
      </p:sp>
      <p:sp>
        <p:nvSpPr>
          <p:cNvPr id="631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32" name="Text 4"/>
          <p:cNvSpPr/>
          <p:nvPr/>
        </p:nvSpPr>
        <p:spPr>
          <a:xfrm rot="0" flipH="false" flipV="false">
            <a:off x="651364" y="808131"/>
            <a:ext cx="74168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Everyone makes </a:t>
            </a:r>
            <a:r>
              <a:rPr lang="en-US" sz="2400" b="tru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dreams</a:t>
            </a:r>
            <a:r>
              <a:rPr lang="en-US" sz="24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and is fascinated by them</a:t>
            </a:r>
            <a:endParaRPr/>
          </a:p>
        </p:txBody>
      </p:sp>
      <p:sp>
        <p:nvSpPr>
          <p:cNvPr id="633" name="Shape 5"/>
          <p:cNvSpPr/>
          <p:nvPr/>
        </p:nvSpPr>
        <p:spPr>
          <a:xfrm rot="0" flipH="false" flipV="false">
            <a:off x="651364" y="4673600"/>
            <a:ext cx="0" cy="609600"/>
          </a:xfrm>
          <a:prstGeom prst="line">
            <a:avLst/>
          </a:prstGeom>
          <a:noFill/>
          <a:ln w="50800">
            <a:solidFill>
              <a:srgbClr val="E06C59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634" name="Text 6"/>
          <p:cNvSpPr/>
          <p:nvPr/>
        </p:nvSpPr>
        <p:spPr>
          <a:xfrm rot="0" flipH="false" flipV="false">
            <a:off x="932471" y="4673600"/>
            <a:ext cx="10922000" cy="6096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Dream may be the only place where you can do whatever you want to do...</a:t>
            </a:r>
            <a:endParaRPr/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Maybe Game is another place</a:t>
            </a:r>
            <a:endParaRPr/>
          </a:p>
        </p:txBody>
      </p:sp>
      <p:sp>
        <p:nvSpPr>
          <p:cNvPr id="635" name=""/>
          <p:cNvSpPr txBox="true"/>
          <p:nvPr/>
        </p:nvSpPr>
        <p:spPr>
          <a:xfrm rot="0">
            <a:off x="525870" y="370458"/>
            <a:ext cx="3067050" cy="5461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3000" b="true" i="false" u="none" strike="noStrike">
                <a:solidFill>
                  <a:srgbClr val="E9792E">
                    <a:alpha val="100000"/>
                  </a:srgbClr>
                </a:solidFill>
                <a:latin typeface="Noto Sans SC"/>
                <a:ea typeface="Noto Sans SC"/>
                <a:cs typeface="Noto Sans SC"/>
                <a:hlinkClick/>
              </a:rPr>
              <a:t>Motivation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</p:txBody>
      </p:sp>
      <p:sp>
        <p:nvSpPr>
          <p:cNvPr id="636" name=""/>
          <p:cNvSpPr txBox="true"/>
          <p:nvPr/>
        </p:nvSpPr>
        <p:spPr>
          <a:xfrm rot="0">
            <a:off x="652368" y="1626403"/>
            <a:ext cx="6921500" cy="22860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>
              <a:lnSpc>
                <a:spcPct val="200000"/>
              </a:lnSpc>
            </a:pPr>
            <a:r>
              <a:rPr lang="en-US"/>
              <a:t>In your dream, you may become a policeman oneday, or you become a doctor nextday.</a:t>
            </a:r>
            <a:endParaRPr/>
          </a:p>
          <a:p>
            <a:pPr>
              <a:lnSpc>
                <a:spcPct val="200000"/>
              </a:lnSpc>
            </a:pPr>
            <a:r>
              <a:rPr lang="en-US"/>
              <a:t>In other people's dream, they may become hero to save the world, the most rich guy in the world......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0"/>
          <p:cNvSpPr/>
          <p:nvPr/>
        </p:nvSpPr>
        <p:spPr>
          <a:xfrm rot="0" flipH="false" flipV="false">
            <a:off x="-43815" y="635"/>
            <a:ext cx="12235815" cy="6858634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639" name="Shape 0"/>
          <p:cNvSpPr/>
          <p:nvPr/>
        </p:nvSpPr>
        <p:spPr>
          <a:xfrm rot="0" flipH="false" flipV="false">
            <a:off x="8280199" y="1819652"/>
            <a:ext cx="3434118" cy="3691613"/>
          </a:xfrm>
          <a:prstGeom prst="rect">
            <a:avLst/>
          </a:prstGeom>
          <a:blipFill>
            <a:blip r:embed="rId2"/>
            <a:stretch>
              <a:fillRect l="-16893" t="-528" r="0" b="0"/>
            </a:stretch>
          </a:blipFill>
          <a:ln/>
        </p:spPr>
        <p:txBody>
          <a:bodyPr/>
          <a:p/>
        </p:txBody>
      </p:sp>
      <p:sp>
        <p:nvSpPr>
          <p:cNvPr id="640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41" name="Text 2"/>
          <p:cNvSpPr/>
          <p:nvPr/>
        </p:nvSpPr>
        <p:spPr>
          <a:xfrm>
            <a:off x="673100" y="1116330"/>
            <a:ext cx="5727700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Ordinary Ending 1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Surgery Success</a:t>
            </a:r>
            <a:endParaRPr lang="en-US" sz="1600" dirty="false"/>
          </a:p>
        </p:txBody>
      </p:sp>
      <p:sp>
        <p:nvSpPr>
          <p:cNvPr id="642" name="Text 3"/>
          <p:cNvSpPr/>
          <p:nvPr/>
        </p:nvSpPr>
        <p:spPr>
          <a:xfrm rot="0" flipH="false" flipV="false">
            <a:off x="673100" y="2117638"/>
            <a:ext cx="5638800" cy="1583032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20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If the player accumulates enough money and avoids the robbery, the protagonist pays for surgery and recovers. It's a seemingly happy ending.</a:t>
            </a:r>
            <a:endParaRPr lang="en-US" sz="1600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0"/>
          <p:cNvSpPr/>
          <p:nvPr/>
        </p:nvSpPr>
        <p:spPr>
          <a:xfrm rot="0" flipH="false" flipV="false">
            <a:off x="-43815" y="635"/>
            <a:ext cx="12235815" cy="6858634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645" name="Shape 0"/>
          <p:cNvSpPr/>
          <p:nvPr/>
        </p:nvSpPr>
        <p:spPr>
          <a:xfrm rot="0" flipH="false" flipV="false">
            <a:off x="7689671" y="2250899"/>
            <a:ext cx="4244596" cy="3073358"/>
          </a:xfrm>
          <a:prstGeom prst="rect">
            <a:avLst/>
          </a:prstGeom>
          <a:blipFill>
            <a:blip r:embed="rId2"/>
            <a:stretch/>
          </a:blipFill>
          <a:ln/>
        </p:spPr>
        <p:txBody>
          <a:bodyPr/>
          <a:p/>
        </p:txBody>
      </p:sp>
      <p:sp>
        <p:nvSpPr>
          <p:cNvPr id="646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47" name="Text 2"/>
          <p:cNvSpPr/>
          <p:nvPr/>
        </p:nvSpPr>
        <p:spPr>
          <a:xfrm>
            <a:off x="673100" y="1116330"/>
            <a:ext cx="5727700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Ordinary Ending 2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Despair to death</a:t>
            </a:r>
            <a:endParaRPr/>
          </a:p>
        </p:txBody>
      </p:sp>
      <p:sp>
        <p:nvSpPr>
          <p:cNvPr id="648" name="Text 3"/>
          <p:cNvSpPr/>
          <p:nvPr/>
        </p:nvSpPr>
        <p:spPr>
          <a:xfrm rot="0" flipH="false" flipV="false">
            <a:off x="673100" y="2335423"/>
            <a:ext cx="5638800" cy="1456534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20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If the player accumulates enough money but encounter the robbery and unfortunately choose the same door as he did in the third dream, then he loss all his money.</a:t>
            </a:r>
            <a:endParaRPr lang="en-US" sz="1600"/>
          </a:p>
        </p:txBody>
      </p:sp>
      <p:sp>
        <p:nvSpPr>
          <p:cNvPr id="649" name="Shape 4"/>
          <p:cNvSpPr/>
          <p:nvPr/>
        </p:nvSpPr>
        <p:spPr>
          <a:xfrm>
            <a:off x="515445" y="3791957"/>
            <a:ext cx="0" cy="1219200"/>
          </a:xfrm>
          <a:prstGeom prst="line">
            <a:avLst/>
          </a:prstGeom>
          <a:noFill/>
          <a:ln w="50800">
            <a:solidFill>
              <a:srgbClr val="A5A8D1"/>
            </a:solidFill>
            <a:prstDash val="solid"/>
            <a:headEnd type="none"/>
            <a:tailEnd type="none"/>
          </a:ln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650" name="Text 5"/>
          <p:cNvSpPr/>
          <p:nvPr/>
        </p:nvSpPr>
        <p:spPr>
          <a:xfrm>
            <a:off x="702625" y="3787578"/>
            <a:ext cx="6221589" cy="1219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Remember, what you did in the dream will affect the real world!</a:t>
            </a:r>
            <a:endParaRPr lang="en-US" sz="1600" dirty="false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/>
        </p:txBody>
      </p:sp>
      <p:sp>
        <p:nvSpPr>
          <p:cNvPr id="65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54" name="Text 2"/>
          <p:cNvSpPr/>
          <p:nvPr/>
        </p:nvSpPr>
        <p:spPr>
          <a:xfrm>
            <a:off x="673100" y="1116329"/>
            <a:ext cx="5727700" cy="1280029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Ordinary </a:t>
            </a: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Ending 3</a:t>
            </a:r>
            <a:endParaRPr/>
          </a:p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Silly idiot</a:t>
            </a:r>
            <a:endParaRPr lang="en-US" sz="3000"/>
          </a:p>
          <a:p>
            <a:pPr>
              <a:lnSpc>
                <a:spcPct val="100000"/>
              </a:lnSpc>
            </a:pPr>
            <a:endParaRPr lang="en-US" sz="3000"/>
          </a:p>
        </p:txBody>
      </p:sp>
      <p:sp>
        <p:nvSpPr>
          <p:cNvPr id="655" name="Text 3"/>
          <p:cNvSpPr/>
          <p:nvPr/>
        </p:nvSpPr>
        <p:spPr>
          <a:xfrm>
            <a:off x="673100" y="2579765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the player accumulates enough money but encounter the robbery and player can not reach the escape door within the time limit, player will be caught and robbed.</a:t>
            </a:r>
            <a:endParaRPr lang="en-US" sz="1600" dirty="false"/>
          </a:p>
        </p:txBody>
      </p:sp>
      <p:sp>
        <p:nvSpPr>
          <p:cNvPr id="656" name="Shape 4"/>
          <p:cNvSpPr/>
          <p:nvPr/>
        </p:nvSpPr>
        <p:spPr>
          <a:xfrm>
            <a:off x="515445" y="3791957"/>
            <a:ext cx="0" cy="1219200"/>
          </a:xfrm>
          <a:prstGeom prst="line">
            <a:avLst/>
          </a:prstGeom>
          <a:noFill/>
          <a:ln w="50800">
            <a:solidFill>
              <a:srgbClr val="A5A8D1"/>
            </a:solidFill>
            <a:prstDash val="solid"/>
            <a:headEnd type="none"/>
            <a:tailEnd type="none"/>
          </a:ln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657" name="Text 5"/>
          <p:cNvSpPr/>
          <p:nvPr/>
        </p:nvSpPr>
        <p:spPr>
          <a:xfrm>
            <a:off x="702625" y="3787578"/>
            <a:ext cx="6221589" cy="1219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Probably the most silly way to lose the game…</a:t>
            </a:r>
            <a:endParaRPr lang="en-US" sz="1600" dirty="false"/>
          </a:p>
        </p:txBody>
      </p:sp>
      <p:pic>
        <p:nvPicPr>
          <p:cNvPr id="658" name="图片 8" descr="卡通人物  AI 生成的内容可能不正确。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05" y="1698822"/>
            <a:ext cx="4599202" cy="378757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/>
        </p:txBody>
      </p:sp>
      <p:sp>
        <p:nvSpPr>
          <p:cNvPr id="661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62" name="Text 2"/>
          <p:cNvSpPr/>
          <p:nvPr/>
        </p:nvSpPr>
        <p:spPr>
          <a:xfrm>
            <a:off x="673100" y="1116330"/>
            <a:ext cx="5727700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altLang="zh-CN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Victory Ending</a:t>
            </a:r>
            <a:endParaRPr/>
          </a:p>
          <a:p>
            <a:pPr>
              <a:lnSpc>
                <a:spcPct val="100000"/>
              </a:lnSpc>
            </a:pPr>
            <a:r>
              <a:rPr lang="en-US" altLang="zh-CN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Hero Descendant</a:t>
            </a:r>
            <a:endParaRPr lang="en-US" sz="1600" dirty="false"/>
          </a:p>
        </p:txBody>
      </p:sp>
      <p:sp>
        <p:nvSpPr>
          <p:cNvPr id="663" name="Text 3"/>
          <p:cNvSpPr/>
          <p:nvPr/>
        </p:nvSpPr>
        <p:spPr>
          <a:xfrm>
            <a:off x="673100" y="2579764"/>
            <a:ext cx="5638800" cy="1311165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If the "victory" tag was triggered(in the first dream),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A medal appears in the room.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The protagonist can call the government, verifying them as a war hero's descendant, earning free top-tier treatment.</a:t>
            </a:r>
            <a:endParaRPr/>
          </a:p>
        </p:txBody>
      </p:sp>
      <p:sp>
        <p:nvSpPr>
          <p:cNvPr id="664" name="Shape 4"/>
          <p:cNvSpPr/>
          <p:nvPr/>
        </p:nvSpPr>
        <p:spPr>
          <a:xfrm>
            <a:off x="515445" y="3791957"/>
            <a:ext cx="0" cy="1219200"/>
          </a:xfrm>
          <a:prstGeom prst="line">
            <a:avLst/>
          </a:prstGeom>
          <a:noFill/>
          <a:ln w="50800">
            <a:solidFill>
              <a:srgbClr val="A5A8D1"/>
            </a:solidFill>
            <a:prstDash val="solid"/>
            <a:headEnd type="none"/>
            <a:tailEnd type="none"/>
          </a:ln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665" name="Text 5"/>
          <p:cNvSpPr/>
          <p:nvPr/>
        </p:nvSpPr>
        <p:spPr>
          <a:xfrm>
            <a:off x="702625" y="3787578"/>
            <a:ext cx="6221589" cy="1219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Remember, what you did in the past can have an impact on today.</a:t>
            </a:r>
            <a:endParaRPr lang="en-US" sz="1600" dirty="false"/>
          </a:p>
        </p:txBody>
      </p:sp>
      <p:pic>
        <p:nvPicPr>
          <p:cNvPr id="666" name="图片 9" descr="人戴着帽子  AI 生成的内容可能不正确。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919" y="1116330"/>
            <a:ext cx="3067938" cy="380579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0"/>
          <p:cNvSpPr/>
          <p:nvPr/>
        </p:nvSpPr>
        <p:spPr>
          <a:xfrm>
            <a:off x="-21908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/>
        </p:txBody>
      </p:sp>
      <p:sp>
        <p:nvSpPr>
          <p:cNvPr id="669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70" name="Text 2"/>
          <p:cNvSpPr/>
          <p:nvPr/>
        </p:nvSpPr>
        <p:spPr>
          <a:xfrm>
            <a:off x="673100" y="1116330"/>
            <a:ext cx="5727700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altLang="zh-CN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Deserter Ending</a:t>
            </a:r>
            <a:endParaRPr/>
          </a:p>
          <a:p>
            <a:pPr>
              <a:lnSpc>
                <a:spcPct val="100000"/>
              </a:lnSpc>
            </a:pPr>
            <a:r>
              <a:rPr lang="en-US" altLang="zh-CN" sz="3000" b="true" dirty="false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Lab Prisoner</a:t>
            </a:r>
            <a:endParaRPr lang="en-US" altLang="zh-CN" sz="1600" dirty="false"/>
          </a:p>
        </p:txBody>
      </p:sp>
      <p:sp>
        <p:nvSpPr>
          <p:cNvPr id="671" name="Text 3"/>
          <p:cNvSpPr/>
          <p:nvPr/>
        </p:nvSpPr>
        <p:spPr>
          <a:xfrm rot="0" flipH="false" flipV="false">
            <a:off x="673099" y="2118950"/>
            <a:ext cx="6221589" cy="2276476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If the "deserter" tag was triggered (in the first dream), 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A Memorial photo appears in the room.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the protagonist begs the company director for help. They are granted "special" treatment and delivered to an underground lab.</a:t>
            </a:r>
            <a:endParaRPr/>
          </a:p>
          <a:p>
            <a:pPr>
              <a:lnSpc>
                <a:spcPct val="130000"/>
              </a:lnSpc>
            </a:pPr>
            <a:r>
              <a:rPr lang="en-US" sz="1600" b="tru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(The protagonist becomes a perpetual dream interface. Consciousness drifts across universes while the body is harvested for profit. Cowardice is punished with ultimate dispossession.)</a:t>
            </a:r>
            <a:endParaRPr/>
          </a:p>
          <a:p>
            <a:pPr>
              <a:lnSpc>
                <a:spcPct val="130000"/>
              </a:lnSpc>
            </a:pPr>
            <a:endParaRPr lang="en-US" sz="1600"/>
          </a:p>
        </p:txBody>
      </p:sp>
      <p:sp>
        <p:nvSpPr>
          <p:cNvPr id="672" name="Shape 4"/>
          <p:cNvSpPr/>
          <p:nvPr/>
        </p:nvSpPr>
        <p:spPr>
          <a:xfrm>
            <a:off x="464996" y="4624376"/>
            <a:ext cx="0" cy="1219200"/>
          </a:xfrm>
          <a:prstGeom prst="line">
            <a:avLst/>
          </a:prstGeom>
          <a:noFill/>
          <a:ln w="50800">
            <a:solidFill>
              <a:srgbClr val="A5A8D1"/>
            </a:solidFill>
            <a:prstDash val="solid"/>
            <a:headEnd type="none"/>
            <a:tailEnd type="none"/>
          </a:ln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673" name="Text 5"/>
          <p:cNvSpPr/>
          <p:nvPr/>
        </p:nvSpPr>
        <p:spPr>
          <a:xfrm>
            <a:off x="702625" y="4624376"/>
            <a:ext cx="6221589" cy="1219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 dirty="false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Remember, what you did in the past can have an impact on today.</a:t>
            </a:r>
            <a:endParaRPr lang="en-US" sz="1600" dirty="false"/>
          </a:p>
        </p:txBody>
      </p:sp>
      <p:pic>
        <p:nvPicPr>
          <p:cNvPr id="674" name="图片 8" descr="夜晚的街景  AI 生成的内容可能不正确。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924214" y="2030730"/>
            <a:ext cx="5050790" cy="296554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0"/>
          <p:cNvSpPr/>
          <p:nvPr/>
        </p:nvSpPr>
        <p:spPr>
          <a:xfrm>
            <a:off x="69520" y="100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677" name="Shape 0"/>
          <p:cNvSpPr/>
          <p:nvPr/>
        </p:nvSpPr>
        <p:spPr>
          <a:xfrm rot="0" flipH="false" flipV="false">
            <a:off x="7706949" y="1592912"/>
            <a:ext cx="3900468" cy="3328553"/>
          </a:xfrm>
          <a:prstGeom prst="rect">
            <a:avLst/>
          </a:prstGeom>
          <a:blipFill>
            <a:blip r:embed="rId2"/>
            <a:stretch/>
          </a:blipFill>
          <a:ln/>
        </p:spPr>
        <p:txBody>
          <a:bodyPr/>
          <a:p>
            <a:pPr/>
            <a:endParaRPr/>
          </a:p>
        </p:txBody>
      </p:sp>
      <p:sp>
        <p:nvSpPr>
          <p:cNvPr id="678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79" name="Text 2"/>
          <p:cNvSpPr/>
          <p:nvPr/>
        </p:nvSpPr>
        <p:spPr>
          <a:xfrm>
            <a:off x="673100" y="1116330"/>
            <a:ext cx="5727700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 </a:t>
            </a: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Self recovery </a:t>
            </a: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Ending</a:t>
            </a:r>
            <a:endParaRPr/>
          </a:p>
          <a:p>
            <a:pPr>
              <a:lnSpc>
                <a:spcPct val="100000"/>
              </a:lnSpc>
            </a:pPr>
            <a:endParaRPr lang="en-US" sz="3000" b="true">
              <a:solidFill>
                <a:srgbClr val="C65B49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680" name="Text 3"/>
          <p:cNvSpPr/>
          <p:nvPr/>
        </p:nvSpPr>
        <p:spPr>
          <a:xfrm rot="0" flipH="false" flipV="false">
            <a:off x="673099" y="2118950"/>
            <a:ext cx="6221589" cy="2276476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If the player can find the hidden file in dream 2 and shredded the File (accepting the truth that yourself is healthy in the second dream) </a:t>
            </a:r>
            <a:endParaRPr/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Player get recovered by himself!</a:t>
            </a:r>
            <a:endParaRPr/>
          </a:p>
          <a:p>
            <a:pPr>
              <a:lnSpc>
                <a:spcPct val="130000"/>
              </a:lnSpc>
            </a:pPr>
            <a:endParaRPr lang="en-US" sz="1600"/>
          </a:p>
        </p:txBody>
      </p:sp>
      <p:sp>
        <p:nvSpPr>
          <p:cNvPr id="681" name="Shape 4"/>
          <p:cNvSpPr/>
          <p:nvPr/>
        </p:nvSpPr>
        <p:spPr>
          <a:xfrm>
            <a:off x="464996" y="4624376"/>
            <a:ext cx="0" cy="1219200"/>
          </a:xfrm>
          <a:prstGeom prst="line">
            <a:avLst/>
          </a:prstGeom>
          <a:noFill/>
          <a:ln w="50800">
            <a:solidFill>
              <a:srgbClr val="A5A8D1"/>
            </a:solidFill>
            <a:prstDash val="solid"/>
            <a:headEnd type="none"/>
            <a:tailEnd type="none"/>
          </a:ln>
        </p:spPr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682" name="Text 5"/>
          <p:cNvSpPr/>
          <p:nvPr/>
        </p:nvSpPr>
        <p:spPr>
          <a:xfrm rot="0" flipH="false" flipV="false">
            <a:off x="702625" y="4624376"/>
            <a:ext cx="6619154" cy="12192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Remember, what you did in the curent time spot can have an impact on today.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p="http://schemas.openxmlformats.org/presentationml/2006/main">
  <p:cSld>
    <p:spTree>
      <p:nvGrpSpPr>
        <p:cNvPr id="6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0"/>
          <p:cNvSpPr/>
          <p:nvPr/>
        </p:nvSpPr>
        <p:spPr>
          <a:xfrm rot="0" flipH="false" flipV="false">
            <a:off x="-21908" y="-635"/>
            <a:ext cx="12235815" cy="6858634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685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86" name="Text 2"/>
          <p:cNvSpPr/>
          <p:nvPr/>
        </p:nvSpPr>
        <p:spPr>
          <a:xfrm rot="0" flipH="false" flipV="false">
            <a:off x="2482197" y="529018"/>
            <a:ext cx="7227605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00000"/>
              </a:lnSpc>
            </a:pPr>
            <a:r>
              <a:rPr lang="en-US" sz="3000" b="true">
                <a:solidFill>
                  <a:srgbClr val="C65B49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Contribution and Acknowledgement</a:t>
            </a:r>
            <a:endParaRPr/>
          </a:p>
          <a:p>
            <a:pPr>
              <a:lnSpc>
                <a:spcPct val="100000"/>
              </a:lnSpc>
            </a:pPr>
            <a:endParaRPr lang="en-US" sz="3000" b="true">
              <a:solidFill>
                <a:srgbClr val="C65B49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  <p:sp>
        <p:nvSpPr>
          <p:cNvPr id="687" name="Text 3"/>
          <p:cNvSpPr/>
          <p:nvPr/>
        </p:nvSpPr>
        <p:spPr>
          <a:xfrm rot="0" flipH="false" flipV="false">
            <a:off x="844775" y="1443418"/>
            <a:ext cx="6221589" cy="1779519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Game design and story design: </a:t>
            </a:r>
            <a:r>
              <a:rPr lang="zh-CN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刘玥含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,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</a:t>
            </a:r>
            <a:r>
              <a:rPr lang="zh-CN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邹凯意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,</a:t>
            </a:r>
            <a:r>
              <a:rPr lang="zh-CN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李一睿</a:t>
            </a: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,</a:t>
            </a:r>
            <a:endParaRPr/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Dream1 design: </a:t>
            </a:r>
            <a:r>
              <a:rPr lang="zh-CN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刘玥含</a:t>
            </a:r>
            <a:endParaRPr/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Dream2 design: </a:t>
            </a:r>
            <a:r>
              <a:rPr lang="zh-CN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李一睿</a:t>
            </a:r>
            <a:endParaRPr/>
          </a:p>
          <a:p>
            <a:pPr>
              <a:lnSpc>
                <a:spcPct val="130000"/>
              </a:lnSpc>
            </a:pPr>
            <a:r>
              <a:rPr lang="en-US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Room, Dream 3 and final day design: </a:t>
            </a:r>
            <a:r>
              <a:rPr lang="zh-CN" sz="16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邹凯意</a:t>
            </a:r>
            <a:endParaRPr/>
          </a:p>
          <a:p>
            <a:pPr>
              <a:lnSpc>
                <a:spcPct val="130000"/>
              </a:lnSpc>
            </a:pPr>
            <a:endParaRPr lang="en-US" sz="1600"/>
          </a:p>
        </p:txBody>
      </p:sp>
      <p:sp>
        <p:nvSpPr>
          <p:cNvPr id="688" name=""/>
          <p:cNvSpPr txBox="true"/>
          <p:nvPr/>
        </p:nvSpPr>
        <p:spPr>
          <a:xfrm rot="0" flipH="false" flipV="false">
            <a:off x="844775" y="3350391"/>
            <a:ext cx="9499600" cy="22860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 b="true"/>
              <a:t>Acknowledegment:</a:t>
            </a:r>
            <a:endParaRPr/>
          </a:p>
          <a:p>
            <a:pPr/>
            <a:r>
              <a:rPr lang="en-US" b="false"/>
              <a:t>https://limezu.itch.io/moderninteriors</a:t>
            </a:r>
            <a:endParaRPr/>
          </a:p>
          <a:p>
            <a:pPr/>
            <a:r>
              <a:rPr lang="en-US" b="false"/>
              <a:t>https://www.pixellab.ai/</a:t>
            </a:r>
            <a:endParaRPr/>
          </a:p>
          <a:p>
            <a:pPr/>
            <a:r>
              <a:rPr lang="en-US" b="false"/>
              <a:t>https://valentint.itch.io/sci-fi-2d-top-down-shooter-graphics</a:t>
            </a:r>
            <a:endParaRPr/>
          </a:p>
          <a:p>
            <a:pPr/>
            <a:r>
              <a:rPr lang="en-US" b="false"/>
              <a:t>[Assets] Lab3 Assets for RPG</a:t>
            </a:r>
            <a:endParaRPr/>
          </a:p>
          <a:p>
            <a:pPr/>
            <a:r>
              <a:rPr lang="en-US" b="false"/>
              <a:t>HLM1 art packages</a:t>
            </a:r>
            <a:endParaRPr/>
          </a:p>
          <a:p>
            <a:pPr/>
            <a:endParaRPr lang="en-US"/>
          </a:p>
          <a:p>
            <a:pPr/>
            <a:endParaRPr lang="en-US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asvg">
  <p:cSld name="Slide 27">
    <p:bg>
      <p:bgPr>
        <a:solidFill>
          <a:srgbClr val="FFFFFF"/>
        </a:solidFill>
        <a:effectLst/>
      </p:bgPr>
    </p:bg>
    <p:spTree>
      <p:nvGrpSpPr>
        <p:cNvPr id="6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  <p:txBody>
          <a:bodyPr/>
          <a:p/>
        </p:txBody>
      </p:sp>
      <p:sp>
        <p:nvSpPr>
          <p:cNvPr id="691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92" name="Shape 2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solidFill>
            <a:srgbClr val="C15145"/>
          </a:solidFill>
          <a:ln/>
        </p:spPr>
        <p:txBody>
          <a:bodyPr/>
          <a:p/>
        </p:txBody>
      </p:sp>
      <p:sp>
        <p:nvSpPr>
          <p:cNvPr id="693" name="Text 3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94" name="Shape 4"/>
          <p:cNvSpPr/>
          <p:nvPr/>
        </p:nvSpPr>
        <p:spPr>
          <a:xfrm>
            <a:off x="993775" y="2002790"/>
            <a:ext cx="8617585" cy="904875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  <p:txBody>
          <a:bodyPr/>
          <a:p/>
        </p:txBody>
      </p:sp>
      <p:sp>
        <p:nvSpPr>
          <p:cNvPr id="695" name="Text 5"/>
          <p:cNvSpPr/>
          <p:nvPr/>
        </p:nvSpPr>
        <p:spPr>
          <a:xfrm>
            <a:off x="993775" y="2002790"/>
            <a:ext cx="8617585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96" name="Text 7"/>
          <p:cNvSpPr/>
          <p:nvPr/>
        </p:nvSpPr>
        <p:spPr>
          <a:xfrm rot="0" flipH="false" flipV="false">
            <a:off x="898627" y="6070332"/>
            <a:ext cx="233616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true" dirty="false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2025/12/13</a:t>
            </a:r>
            <a:endParaRPr lang="en-US" altLang="zh-CN" sz="1600" dirty="false"/>
          </a:p>
        </p:txBody>
      </p:sp>
      <p:sp>
        <p:nvSpPr>
          <p:cNvPr id="697" name="Shape 8"/>
          <p:cNvSpPr/>
          <p:nvPr/>
        </p:nvSpPr>
        <p:spPr>
          <a:xfrm>
            <a:off x="1119187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  <p:txBody>
          <a:bodyPr/>
          <a:p/>
        </p:txBody>
      </p:sp>
      <p:sp>
        <p:nvSpPr>
          <p:cNvPr id="698" name="Text 9"/>
          <p:cNvSpPr/>
          <p:nvPr/>
        </p:nvSpPr>
        <p:spPr>
          <a:xfrm>
            <a:off x="1119187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699" name="Shape 10"/>
          <p:cNvSpPr/>
          <p:nvPr/>
        </p:nvSpPr>
        <p:spPr>
          <a:xfrm>
            <a:off x="1135642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  <p:txBody>
          <a:bodyPr/>
          <a:p/>
        </p:txBody>
      </p:sp>
      <p:sp>
        <p:nvSpPr>
          <p:cNvPr id="700" name="Text 11"/>
          <p:cNvSpPr/>
          <p:nvPr/>
        </p:nvSpPr>
        <p:spPr>
          <a:xfrm>
            <a:off x="1135642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01" name="Shape 12"/>
          <p:cNvSpPr/>
          <p:nvPr/>
        </p:nvSpPr>
        <p:spPr>
          <a:xfrm>
            <a:off x="11520974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  <p:txBody>
          <a:bodyPr/>
          <a:p/>
        </p:txBody>
      </p:sp>
      <p:sp>
        <p:nvSpPr>
          <p:cNvPr id="702" name="Text 13"/>
          <p:cNvSpPr/>
          <p:nvPr/>
        </p:nvSpPr>
        <p:spPr>
          <a:xfrm>
            <a:off x="11520974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703" name="Image 0" descr="https://kimi-img.moonshot.cn/pub/slides/slides_tmpl/image/25-09-04-14:54:47-d2sjfdu1bb2p4onbpu8g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>
            <a:off x="6023610" y="4696460"/>
            <a:ext cx="1791335" cy="1830070"/>
          </a:xfrm>
          <a:prstGeom prst="rect">
            <a:avLst/>
          </a:prstGeom>
        </p:spPr>
      </p:pic>
      <p:pic>
        <p:nvPicPr>
          <p:cNvPr id="704" name="Image 1" descr="https://kimi-img.moonshot.cn/pub/slides/slides_tmpl/image/25-09-04-14:54:47-d2sjfdu1bb2p4onbpu8g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>
            <a:off x="6033135" y="1235075"/>
            <a:ext cx="974725" cy="996315"/>
          </a:xfrm>
          <a:prstGeom prst="rect">
            <a:avLst/>
          </a:prstGeom>
        </p:spPr>
      </p:pic>
      <p:sp>
        <p:nvSpPr>
          <p:cNvPr id="705" name="Shape 14"/>
          <p:cNvSpPr/>
          <p:nvPr/>
        </p:nvSpPr>
        <p:spPr>
          <a:xfrm>
            <a:off x="930275" y="3126740"/>
            <a:ext cx="8680450" cy="1459230"/>
          </a:xfrm>
          <a:prstGeom prst="roundRect">
            <a:avLst>
              <a:gd name="adj" fmla="val 50000"/>
            </a:avLst>
          </a:prstGeom>
          <a:solidFill>
            <a:srgbClr val="171717"/>
          </a:solidFill>
          <a:ln/>
        </p:spPr>
        <p:txBody>
          <a:bodyPr/>
          <a:p/>
        </p:txBody>
      </p:sp>
      <p:sp>
        <p:nvSpPr>
          <p:cNvPr id="706" name="Text 15"/>
          <p:cNvSpPr/>
          <p:nvPr/>
        </p:nvSpPr>
        <p:spPr>
          <a:xfrm>
            <a:off x="930275" y="3126740"/>
            <a:ext cx="8680450" cy="1459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07" name="Text 16"/>
          <p:cNvSpPr/>
          <p:nvPr/>
        </p:nvSpPr>
        <p:spPr>
          <a:xfrm>
            <a:off x="1124986" y="3133725"/>
            <a:ext cx="6314908" cy="1485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800" b="true" dirty="false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 you</a:t>
            </a:r>
            <a:endParaRPr lang="en-US" sz="1600" dirty="false"/>
          </a:p>
        </p:txBody>
      </p:sp>
      <p:sp>
        <p:nvSpPr>
          <p:cNvPr id="708" name="Text 17"/>
          <p:cNvSpPr/>
          <p:nvPr/>
        </p:nvSpPr>
        <p:spPr>
          <a:xfrm>
            <a:off x="2466975" y="2113915"/>
            <a:ext cx="3632200" cy="768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4400" b="true">
              <a:solidFill>
                <a:srgbClr val="000000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</p:txBody>
      </p:sp>
      <p:pic>
        <p:nvPicPr>
          <p:cNvPr id="709" name="Image 2" descr="https://kimi-img.moonshot.cn/pub/slides/slides_tmpl/image/25-09-04-14:54:48-d2sjfe61bb2p4onbpvig.svg"/>
          <p:cNvPicPr>
            <a:picLocks noChangeAspect="true"/>
          </p:cNvPicPr>
          <p:nvPr/>
        </p:nvPicPr>
        <p:blipFill>
          <a:blip r:embed="rId4">
            <a:extLst>
              <a:ext uri="{96DAC541-7B7A-43D3-8B79-37D633B846F1}">
                <asvg:svgBlip r:embed="rId5"/>
              </a:ext>
            </a:extLst>
          </a:blip>
          <a:stretch>
            <a:fillRect/>
          </a:stretch>
        </p:blipFill>
        <p:spPr>
          <a:xfrm>
            <a:off x="6704330" y="-19050"/>
            <a:ext cx="5229225" cy="7251065"/>
          </a:xfrm>
          <a:prstGeom prst="rect">
            <a:avLst/>
          </a:prstGeom>
        </p:spPr>
      </p:pic>
      <p:pic>
        <p:nvPicPr>
          <p:cNvPr id="710" name="Image 3" descr="https://kimi-img.moonshot.cn/pub/slides/slides_tmpl/image/25-09-04-14:54:47-d2sjfdu1bb2p4onbpu8g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>
            <a:off x="10481310" y="4435475"/>
            <a:ext cx="974725" cy="996315"/>
          </a:xfrm>
          <a:prstGeom prst="rect">
            <a:avLst/>
          </a:prstGeom>
        </p:spPr>
      </p:pic>
      <p:sp>
        <p:nvSpPr>
          <p:cNvPr id="711" name="Text 7"/>
          <p:cNvSpPr/>
          <p:nvPr/>
        </p:nvSpPr>
        <p:spPr>
          <a:xfrm rot="0" flipH="false" flipV="false">
            <a:off x="898627" y="4585970"/>
            <a:ext cx="3383813" cy="158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true">
                <a:solidFill>
                  <a:srgbClr val="FDF1E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GroupName：GroupName</a:t>
            </a:r>
            <a:endParaRPr lang="en-US" sz="16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endParaRPr lang="en-US" sz="1600" b="true">
              <a:solidFill>
                <a:srgbClr val="FDF1E1">
                  <a:alpha val="100000"/>
                </a:srgbClr>
              </a:solidFill>
              <a:latin typeface="Noto Sans SC"/>
              <a:ea typeface="Noto Sans SC"/>
              <a:cs typeface="Noto Sans SC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600" b="true">
                <a:solidFill>
                  <a:srgbClr val="FDF1E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GroumMenbers: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400" b="true" i="false" u="none" strike="noStrike">
                <a:solidFill>
                  <a:srgbClr val="FDF1E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邹凯意 122090852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400" b="true" i="false" u="none" strike="noStrike">
                <a:solidFill>
                  <a:srgbClr val="FDF1E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李一睿 122090288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1400" b="true" i="false" u="none" strike="noStrike">
                <a:solidFill>
                  <a:srgbClr val="FDF1E1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刘玥含 124090397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4">
    <p:bg>
      <p:bgPr>
        <a:solidFill>
          <a:srgbClr val="F3F4F6"/>
        </a:solidFill>
        <a:effectLst/>
      </p:bgPr>
    </p:bg>
    <p:spTree>
      <p:nvGrpSpPr>
        <p:cNvPr id="7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0"/>
          <p:cNvSpPr/>
          <p:nvPr/>
        </p:nvSpPr>
        <p:spPr>
          <a:xfrm rot="0" flipH="false" flipV="false">
            <a:off x="-30480" y="635"/>
            <a:ext cx="12235815" cy="6858634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714" name="Shape 0"/>
          <p:cNvSpPr/>
          <p:nvPr/>
        </p:nvSpPr>
        <p:spPr>
          <a:xfrm rot="0" flipH="false" flipV="false">
            <a:off x="7452081" y="1830958"/>
            <a:ext cx="3828613" cy="4939894"/>
          </a:xfrm>
          <a:prstGeom prst="rect">
            <a:avLst/>
          </a:prstGeom>
          <a:blipFill>
            <a:blip r:embed="rId2"/>
            <a:stretch/>
          </a:blipFill>
          <a:ln/>
        </p:spPr>
        <p:txBody>
          <a:bodyPr/>
          <a:p>
            <a:pPr/>
            <a:endParaRPr/>
          </a:p>
        </p:txBody>
      </p:sp>
      <p:sp>
        <p:nvSpPr>
          <p:cNvPr id="715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16" name="Text 4"/>
          <p:cNvSpPr/>
          <p:nvPr/>
        </p:nvSpPr>
        <p:spPr>
          <a:xfrm rot="0" flipH="false" flipV="false">
            <a:off x="525870" y="916558"/>
            <a:ext cx="5389780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People are interested in </a:t>
            </a:r>
            <a:r>
              <a:rPr lang="en-US" sz="2400" b="tru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Time(Space) travel</a:t>
            </a:r>
            <a:endParaRPr/>
          </a:p>
        </p:txBody>
      </p:sp>
      <p:sp>
        <p:nvSpPr>
          <p:cNvPr id="717" name=""/>
          <p:cNvSpPr txBox="true"/>
          <p:nvPr/>
        </p:nvSpPr>
        <p:spPr>
          <a:xfrm rot="0">
            <a:off x="525870" y="370458"/>
            <a:ext cx="3067050" cy="5461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3000" b="true" i="false" u="none" strike="noStrike">
                <a:solidFill>
                  <a:srgbClr val="E9792E">
                    <a:alpha val="100000"/>
                  </a:srgbClr>
                </a:solidFill>
                <a:latin typeface="Noto Sans SC"/>
                <a:ea typeface="Noto Sans SC"/>
                <a:cs typeface="Noto Sans SC"/>
                <a:hlinkClick/>
              </a:rPr>
              <a:t>Motivation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</p:txBody>
      </p:sp>
      <p:pic>
        <p:nvPicPr>
          <p:cNvPr id="718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785068" y="1830958"/>
            <a:ext cx="3331853" cy="4939894"/>
          </a:xfrm>
          <a:prstGeom prst="rect"/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4">
    <p:bg>
      <p:bgPr>
        <a:solidFill>
          <a:srgbClr val="F3F4F6"/>
        </a:solidFill>
        <a:effectLst/>
      </p:bgPr>
    </p:bg>
    <p:spTree>
      <p:nvGrpSpPr>
        <p:cNvPr id="7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0"/>
          <p:cNvSpPr/>
          <p:nvPr/>
        </p:nvSpPr>
        <p:spPr>
          <a:xfrm rot="0" flipH="false" flipV="false">
            <a:off x="-30480" y="635"/>
            <a:ext cx="12235815" cy="6858634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721" name="Shape 0"/>
          <p:cNvSpPr/>
          <p:nvPr/>
        </p:nvSpPr>
        <p:spPr>
          <a:xfrm rot="0" flipH="false" flipV="false">
            <a:off x="6845591" y="1830958"/>
            <a:ext cx="4420044" cy="4509383"/>
          </a:xfrm>
          <a:prstGeom prst="rect">
            <a:avLst/>
          </a:prstGeom>
          <a:blipFill>
            <a:blip r:embed="rId2"/>
            <a:stretch/>
          </a:blipFill>
          <a:ln/>
        </p:spPr>
        <p:txBody>
          <a:bodyPr/>
          <a:p>
            <a:pPr/>
            <a:endParaRPr/>
          </a:p>
        </p:txBody>
      </p:sp>
      <p:sp>
        <p:nvSpPr>
          <p:cNvPr id="722" name="Shape 0"/>
          <p:cNvSpPr/>
          <p:nvPr/>
        </p:nvSpPr>
        <p:spPr>
          <a:xfrm rot="0" flipH="false" flipV="false">
            <a:off x="926365" y="1830958"/>
            <a:ext cx="4420044" cy="4509384"/>
          </a:xfrm>
          <a:prstGeom prst="rect">
            <a:avLst/>
          </a:prstGeom>
          <a:blipFill>
            <a:blip r:embed="rId3"/>
            <a:stretch/>
          </a:blipFill>
          <a:ln/>
        </p:spPr>
        <p:txBody>
          <a:bodyPr/>
          <a:p>
            <a:pPr/>
            <a:endParaRPr/>
          </a:p>
        </p:txBody>
      </p:sp>
      <p:sp>
        <p:nvSpPr>
          <p:cNvPr id="72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24" name="Text 4"/>
          <p:cNvSpPr/>
          <p:nvPr/>
        </p:nvSpPr>
        <p:spPr>
          <a:xfrm rot="0" flipH="false" flipV="false">
            <a:off x="532220" y="916558"/>
            <a:ext cx="6022270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ctr"/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But what will happen if we </a:t>
            </a:r>
            <a:r>
              <a:rPr lang="en-US" sz="2400" b="true">
                <a:solidFill>
                  <a:srgbClr val="4038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change the timeline</a:t>
            </a:r>
            <a:endParaRPr/>
          </a:p>
        </p:txBody>
      </p:sp>
      <p:sp>
        <p:nvSpPr>
          <p:cNvPr id="725" name=""/>
          <p:cNvSpPr txBox="true"/>
          <p:nvPr/>
        </p:nvSpPr>
        <p:spPr>
          <a:xfrm rot="0">
            <a:off x="525870" y="370458"/>
            <a:ext cx="3067050" cy="5461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3000" b="true" i="false" u="none" strike="noStrike">
                <a:solidFill>
                  <a:srgbClr val="E9792E">
                    <a:alpha val="100000"/>
                  </a:srgbClr>
                </a:solidFill>
                <a:latin typeface="Noto Sans SC"/>
                <a:ea typeface="Noto Sans SC"/>
                <a:cs typeface="Noto Sans SC"/>
                <a:hlinkClick/>
              </a:rPr>
              <a:t>Motivation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</p:txBody>
      </p:sp>
      <p:sp>
        <p:nvSpPr>
          <p:cNvPr id="726" name=""/>
          <p:cNvSpPr txBox="true"/>
          <p:nvPr/>
        </p:nvSpPr>
        <p:spPr>
          <a:xfrm rot="0">
            <a:off x="5531578" y="3352198"/>
            <a:ext cx="1079500" cy="6413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algn="ctr"/>
            <a:r>
              <a:rPr lang="en-US" sz="3600">
                <a:solidFill>
                  <a:schemeClr val="accent1">
                    <a:lumMod val="75000"/>
                    <a:alpha val="100000"/>
                  </a:schemeClr>
                </a:solidFill>
              </a:rPr>
              <a:t>Or</a:t>
            </a:r>
            <a:endParaRPr/>
          </a:p>
        </p:txBody>
      </p:sp>
      <p:sp>
        <p:nvSpPr>
          <p:cNvPr id="727" name=""/>
          <p:cNvSpPr txBox="true"/>
          <p:nvPr/>
        </p:nvSpPr>
        <p:spPr>
          <a:xfrm rot="0" flipH="false" flipV="false">
            <a:off x="2041012" y="6411818"/>
            <a:ext cx="219075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algn="ctr"/>
            <a:r>
              <a:rPr lang="en-US"/>
              <a:t>Fixed ending?</a:t>
            </a:r>
            <a:endParaRPr/>
          </a:p>
        </p:txBody>
      </p:sp>
      <p:sp>
        <p:nvSpPr>
          <p:cNvPr id="728" name=""/>
          <p:cNvSpPr txBox="true"/>
          <p:nvPr/>
        </p:nvSpPr>
        <p:spPr>
          <a:xfrm rot="0" flipH="false" flipV="false">
            <a:off x="7750688" y="6411818"/>
            <a:ext cx="260985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algn="ctr"/>
            <a:r>
              <a:rPr lang="en-US"/>
              <a:t>Butterfly effect?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7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0"/>
          <p:cNvSpPr/>
          <p:nvPr/>
        </p:nvSpPr>
        <p:spPr>
          <a:xfrm rot="0" flipH="false" flipV="false">
            <a:off x="-30480" y="635"/>
            <a:ext cx="12235815" cy="6858634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731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32" name=""/>
          <p:cNvSpPr txBox="true"/>
          <p:nvPr/>
        </p:nvSpPr>
        <p:spPr>
          <a:xfrm rot="0">
            <a:off x="525870" y="370458"/>
            <a:ext cx="3067050" cy="5461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3000" b="true" i="false" u="none" strike="noStrike">
                <a:solidFill>
                  <a:srgbClr val="E9792E">
                    <a:alpha val="100000"/>
                  </a:srgbClr>
                </a:solidFill>
                <a:latin typeface="Noto Sans SC"/>
                <a:ea typeface="Noto Sans SC"/>
                <a:cs typeface="Noto Sans SC"/>
                <a:hlinkClick/>
              </a:rPr>
              <a:t>Motivation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</p:txBody>
      </p:sp>
      <p:sp>
        <p:nvSpPr>
          <p:cNvPr id="733" name=""/>
          <p:cNvSpPr txBox="true"/>
          <p:nvPr/>
        </p:nvSpPr>
        <p:spPr>
          <a:xfrm rot="0" flipH="false" flipV="false">
            <a:off x="525870" y="1147518"/>
            <a:ext cx="1099820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/>
              <a:t>Based on these ideas, we want to create a game that blends dreams with time travel.</a:t>
            </a:r>
            <a:endParaRPr/>
          </a:p>
        </p:txBody>
      </p:sp>
      <p:sp>
        <p:nvSpPr>
          <p:cNvPr id="734" name=""/>
          <p:cNvSpPr txBox="true"/>
          <p:nvPr/>
        </p:nvSpPr>
        <p:spPr>
          <a:xfrm rot="0" flipH="false" flipV="false">
            <a:off x="525870" y="1746778"/>
            <a:ext cx="9709150" cy="2286000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/>
          <a:p>
            <a:pPr lvl="0" indent="0">
              <a:lnSpc>
                <a:spcPct val="200000"/>
              </a:lnSpc>
              <a:buNone/>
            </a:pPr>
            <a:r>
              <a:rPr lang="en-US"/>
              <a:t>1. </a:t>
            </a:r>
            <a:r>
              <a:rPr/>
              <a:t>The timeline is divided into </a:t>
            </a:r>
            <a:r>
              <a:rPr b="true"/>
              <a:t>three phases: the past, the present, and the future</a:t>
            </a:r>
            <a:r>
              <a:rPr/>
              <a:t>.</a:t>
            </a:r>
            <a:endParaRPr/>
          </a:p>
          <a:p>
            <a:pPr lvl="0" indent="0">
              <a:lnSpc>
                <a:spcPct val="200000"/>
              </a:lnSpc>
              <a:buNone/>
            </a:pPr>
            <a:r>
              <a:rPr/>
              <a:t>Players will travel across these points in time through dreams, </a:t>
            </a:r>
            <a:r>
              <a:rPr/>
              <a:t> </a:t>
            </a:r>
            <a:endParaRPr/>
          </a:p>
          <a:p>
            <a:pPr lvl="0">
              <a:lnSpc>
                <a:spcPct val="200000"/>
              </a:lnSpc>
            </a:pPr>
            <a:endParaRPr lang="en-US"/>
          </a:p>
          <a:p>
            <a:pPr lvl="0">
              <a:lnSpc>
                <a:spcPct val="200000"/>
              </a:lnSpc>
            </a:pPr>
            <a:endParaRPr lang="en-US"/>
          </a:p>
        </p:txBody>
      </p:sp>
      <p:grpSp>
        <p:nvGrpSpPr>
          <p:cNvPr id="735" name=""/>
          <p:cNvGrpSpPr/>
          <p:nvPr/>
        </p:nvGrpSpPr>
        <p:grpSpPr>
          <a:xfrm rot="0" flipH="false" flipV="false">
            <a:off x="525870" y="3486678"/>
            <a:ext cx="9988212" cy="739999"/>
            <a:chOff x="1159044" y="4233561"/>
            <a:chExt cx="9988212" cy="739999"/>
          </a:xfrm>
        </p:grpSpPr>
        <p:grpSp>
          <p:nvGrpSpPr>
            <p:cNvPr id="736" name=""/>
            <p:cNvGrpSpPr/>
            <p:nvPr/>
          </p:nvGrpSpPr>
          <p:grpSpPr>
            <a:xfrm rot="0" flipH="false" flipV="false">
              <a:off x="1328675" y="4233561"/>
              <a:ext cx="9534651" cy="225888"/>
              <a:chOff x="959195" y="4332952"/>
              <a:chExt cx="9534651" cy="225888"/>
            </a:xfrm>
          </p:grpSpPr>
          <p:cxnSp>
            <p:nvCxnSpPr>
              <p:cNvPr id="737" name=""/>
              <p:cNvCxnSpPr/>
              <p:nvPr/>
            </p:nvCxnSpPr>
            <p:spPr>
              <a:xfrm rot="0" flipH="false" flipV="false">
                <a:off x="1072139" y="4441378"/>
                <a:ext cx="9308762" cy="9035"/>
              </a:xfrm>
              <a:prstGeom prst="straightConnector1"/>
              <a:ln w="25400">
                <a:solidFill>
                  <a:srgbClr val="000000">
                    <a:alpha val="100000"/>
                  </a:srgbClr>
                </a:solidFill>
                <a:prstDash val="solid"/>
                <a:headEnd/>
                <a:tailEnd/>
              </a:ln>
            </p:spPr>
          </p:cxnSp>
          <p:sp>
            <p:nvSpPr>
              <p:cNvPr id="738" name=""/>
              <p:cNvSpPr/>
              <p:nvPr/>
            </p:nvSpPr>
            <p:spPr>
              <a:xfrm rot="0" flipH="false" flipV="false">
                <a:off x="959195" y="4332952"/>
                <a:ext cx="225889" cy="216853"/>
              </a:xfrm>
              <a:prstGeom prst="ellipse">
                <a:avLst/>
              </a:prstGeom>
              <a:solidFill>
                <a:schemeClr val="accent1">
                  <a:alpha val="100000"/>
                </a:schemeClr>
              </a:solidFill>
              <a:ln w="12700">
                <a:solidFill>
                  <a:srgbClr val="5C5C5C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/>
              </a:p>
            </p:txBody>
          </p:sp>
          <p:sp>
            <p:nvSpPr>
              <p:cNvPr id="739" name=""/>
              <p:cNvSpPr/>
              <p:nvPr/>
            </p:nvSpPr>
            <p:spPr>
              <a:xfrm rot="0" flipH="false" flipV="false">
                <a:off x="5613576" y="4341987"/>
                <a:ext cx="225889" cy="216853"/>
              </a:xfrm>
              <a:prstGeom prst="ellipse">
                <a:avLst/>
              </a:prstGeom>
              <a:solidFill>
                <a:schemeClr val="accent1">
                  <a:alpha val="100000"/>
                </a:schemeClr>
              </a:solidFill>
              <a:ln w="12700">
                <a:solidFill>
                  <a:srgbClr val="5C5C5C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/>
              </a:p>
            </p:txBody>
          </p:sp>
          <p:sp>
            <p:nvSpPr>
              <p:cNvPr id="740" name=""/>
              <p:cNvSpPr/>
              <p:nvPr/>
            </p:nvSpPr>
            <p:spPr>
              <a:xfrm rot="0" flipH="false" flipV="false">
                <a:off x="10267957" y="4332952"/>
                <a:ext cx="225889" cy="216853"/>
              </a:xfrm>
              <a:prstGeom prst="ellipse">
                <a:avLst/>
              </a:prstGeom>
              <a:solidFill>
                <a:schemeClr val="accent1">
                  <a:alpha val="100000"/>
                </a:schemeClr>
              </a:solidFill>
              <a:ln w="12700">
                <a:solidFill>
                  <a:srgbClr val="5C5C5C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anchor="ctr"/>
              <a:p>
                <a:pPr algn="ctr"/>
                <a:endParaRPr/>
              </a:p>
            </p:txBody>
          </p:sp>
        </p:grpSp>
        <p:sp>
          <p:nvSpPr>
            <p:cNvPr id="741" name=""/>
            <p:cNvSpPr txBox="true"/>
            <p:nvPr/>
          </p:nvSpPr>
          <p:spPr>
            <a:xfrm rot="0" flipH="false" flipV="false">
              <a:off x="1159044" y="4600742"/>
              <a:ext cx="565150" cy="368300"/>
            </a:xfrm>
            <a:prstGeom prst="rect">
              <a:avLst/>
            </a:prstGeom>
            <a:ln w="12700">
              <a:prstDash val="solid"/>
            </a:ln>
          </p:spPr>
          <p:txBody>
            <a:bodyPr wrap="none">
              <a:spAutoFit/>
            </a:bodyPr>
            <a:p>
              <a:pPr/>
              <a:r>
                <a:rPr lang="en-US"/>
                <a:t>Past</a:t>
              </a:r>
              <a:endParaRPr/>
            </a:p>
          </p:txBody>
        </p:sp>
        <p:sp>
          <p:nvSpPr>
            <p:cNvPr id="742" name=""/>
            <p:cNvSpPr txBox="true"/>
            <p:nvPr/>
          </p:nvSpPr>
          <p:spPr>
            <a:xfrm rot="0" flipH="false" flipV="false">
              <a:off x="5642928" y="4605260"/>
              <a:ext cx="889000" cy="368300"/>
            </a:xfrm>
            <a:prstGeom prst="rect">
              <a:avLst/>
            </a:prstGeom>
            <a:ln w="12700">
              <a:prstDash val="solid"/>
            </a:ln>
          </p:spPr>
          <p:txBody>
            <a:bodyPr wrap="none">
              <a:spAutoFit/>
            </a:bodyPr>
            <a:p>
              <a:pPr/>
              <a:r>
                <a:rPr lang="en-US"/>
                <a:t>Current</a:t>
              </a:r>
              <a:endParaRPr/>
            </a:p>
          </p:txBody>
        </p:sp>
        <p:sp>
          <p:nvSpPr>
            <p:cNvPr id="743" name=""/>
            <p:cNvSpPr txBox="true"/>
            <p:nvPr/>
          </p:nvSpPr>
          <p:spPr>
            <a:xfrm rot="0" flipH="false" flipV="false">
              <a:off x="10353506" y="4595511"/>
              <a:ext cx="793750" cy="368300"/>
            </a:xfrm>
            <a:prstGeom prst="rect">
              <a:avLst/>
            </a:prstGeom>
            <a:ln w="12700">
              <a:prstDash val="solid"/>
            </a:ln>
          </p:spPr>
          <p:txBody>
            <a:bodyPr wrap="none">
              <a:spAutoFit/>
            </a:bodyPr>
            <a:p>
              <a:pPr/>
              <a:r>
                <a:rPr lang="en-US"/>
                <a:t>Future</a:t>
              </a:r>
              <a:endParaRPr/>
            </a:p>
          </p:txBody>
        </p:sp>
      </p:grpSp>
      <p:sp>
        <p:nvSpPr>
          <p:cNvPr id="744" name=""/>
          <p:cNvSpPr txBox="true"/>
          <p:nvPr/>
        </p:nvSpPr>
        <p:spPr>
          <a:xfrm rot="0" flipH="false" flipV="false">
            <a:off x="5009754" y="4295261"/>
            <a:ext cx="98942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/>
              <a:t>Dream1</a:t>
            </a:r>
            <a:endParaRPr/>
          </a:p>
        </p:txBody>
      </p:sp>
      <p:sp>
        <p:nvSpPr>
          <p:cNvPr id="745" name=""/>
          <p:cNvSpPr txBox="true"/>
          <p:nvPr/>
        </p:nvSpPr>
        <p:spPr>
          <a:xfrm rot="0" flipH="false" flipV="false">
            <a:off x="5018326" y="4662356"/>
            <a:ext cx="88900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/>
              <a:t>Dream2</a:t>
            </a:r>
            <a:endParaRPr/>
          </a:p>
        </p:txBody>
      </p:sp>
      <p:sp>
        <p:nvSpPr>
          <p:cNvPr id="746" name=""/>
          <p:cNvSpPr txBox="true"/>
          <p:nvPr/>
        </p:nvSpPr>
        <p:spPr>
          <a:xfrm rot="0" flipH="false" flipV="false">
            <a:off x="5018326" y="5361584"/>
            <a:ext cx="79375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/>
              <a:t>Dream3</a:t>
            </a:r>
            <a:endParaRPr/>
          </a:p>
        </p:txBody>
      </p:sp>
      <p:cxnSp>
        <p:nvCxnSpPr>
          <p:cNvPr id="747" name=""/>
          <p:cNvCxnSpPr>
            <a:stCxn id="744" idx="1"/>
          </p:cNvCxnSpPr>
          <p:nvPr/>
        </p:nvCxnSpPr>
        <p:spPr>
          <a:xfrm rot="0" flipH="true" flipV="true">
            <a:off x="762000" y="4191000"/>
            <a:ext cx="4248150" cy="285750"/>
          </a:xfrm>
          <a:prstGeom prst="curvedConnector2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748" name=""/>
          <p:cNvSpPr txBox="true"/>
          <p:nvPr/>
        </p:nvSpPr>
        <p:spPr>
          <a:xfrm rot="0" flipH="false" flipV="false">
            <a:off x="2644775" y="4479411"/>
            <a:ext cx="81280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>
                <a:solidFill>
                  <a:schemeClr val="accent6">
                    <a:alpha val="100000"/>
                  </a:schemeClr>
                </a:solidFill>
              </a:rPr>
              <a:t>Affect</a:t>
            </a:r>
            <a:endParaRPr/>
          </a:p>
        </p:txBody>
      </p:sp>
      <p:cxnSp>
        <p:nvCxnSpPr>
          <p:cNvPr id="749" name=""/>
          <p:cNvCxnSpPr>
            <a:stCxn id="745" idx="2"/>
            <a:endCxn id="742" idx="3"/>
          </p:cNvCxnSpPr>
          <p:nvPr/>
        </p:nvCxnSpPr>
        <p:spPr>
          <a:xfrm rot="5400000" flipH="true" flipV="true">
            <a:off x="5187950" y="4318000"/>
            <a:ext cx="984250" cy="438150"/>
          </a:xfrm>
          <a:prstGeom prst="curvedConnector4">
            <a:avLst>
              <a:gd name="adj1" fmla="val -19355"/>
              <a:gd name="adj2" fmla="val 143478"/>
            </a:avLst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750" name=""/>
          <p:cNvSpPr txBox="true"/>
          <p:nvPr/>
        </p:nvSpPr>
        <p:spPr>
          <a:xfrm rot="0" flipH="false" flipV="false">
            <a:off x="6087428" y="4216928"/>
            <a:ext cx="81280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>
                <a:solidFill>
                  <a:schemeClr val="accent1">
                    <a:lumMod val="75000"/>
                    <a:alpha val="100000"/>
                  </a:schemeClr>
                </a:solidFill>
              </a:rPr>
              <a:t>Affect</a:t>
            </a:r>
            <a:endParaRPr/>
          </a:p>
        </p:txBody>
      </p:sp>
      <p:cxnSp>
        <p:nvCxnSpPr>
          <p:cNvPr id="751" name=""/>
          <p:cNvCxnSpPr>
            <a:stCxn id="746" idx="2"/>
            <a:endCxn id="743" idx="2"/>
          </p:cNvCxnSpPr>
          <p:nvPr/>
        </p:nvCxnSpPr>
        <p:spPr>
          <a:xfrm rot="5400000" flipH="true" flipV="true">
            <a:off x="7010400" y="2622550"/>
            <a:ext cx="1511300" cy="4699000"/>
          </a:xfrm>
          <a:prstGeom prst="curvedConnector3">
            <a:avLst>
              <a:gd name="adj1" fmla="val -12606"/>
            </a:avLst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752" name=""/>
          <p:cNvSpPr txBox="true"/>
          <p:nvPr/>
        </p:nvSpPr>
        <p:spPr>
          <a:xfrm rot="0" flipH="false" flipV="false">
            <a:off x="10004263" y="4846506"/>
            <a:ext cx="81280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>
                <a:solidFill>
                  <a:schemeClr val="accent5">
                    <a:lumMod val="75000"/>
                    <a:alpha val="100000"/>
                  </a:schemeClr>
                </a:solidFill>
              </a:rPr>
              <a:t>Affect</a:t>
            </a:r>
            <a:endParaRPr/>
          </a:p>
        </p:txBody>
      </p:sp>
      <p:cxnSp>
        <p:nvCxnSpPr>
          <p:cNvPr id="753" name=""/>
          <p:cNvCxnSpPr>
            <a:stCxn id="741" idx="3"/>
            <a:endCxn id="742" idx="1"/>
          </p:cNvCxnSpPr>
          <p:nvPr/>
        </p:nvCxnSpPr>
        <p:spPr>
          <a:xfrm rot="0" flipH="false" flipV="false">
            <a:off x="1092200" y="4037542"/>
            <a:ext cx="3917950" cy="8466"/>
          </a:xfrm>
          <a:prstGeom prst="curvedConnector3">
            <a:avLst>
              <a:gd name="adj1" fmla="val 49999"/>
            </a:avLst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754" name=""/>
          <p:cNvSpPr txBox="true"/>
          <p:nvPr/>
        </p:nvSpPr>
        <p:spPr>
          <a:xfrm rot="0" flipH="false" flipV="false">
            <a:off x="2644775" y="3604139"/>
            <a:ext cx="81280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>
                <a:solidFill>
                  <a:schemeClr val="accent6">
                    <a:alpha val="100000"/>
                  </a:schemeClr>
                </a:solidFill>
              </a:rPr>
              <a:t>Affect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4">
    <p:bg>
      <p:bgPr>
        <a:solidFill>
          <a:srgbClr val="F3F4F6"/>
        </a:solidFill>
        <a:effectLst/>
      </p:bgPr>
    </p:bg>
    <p:spTree>
      <p:nvGrpSpPr>
        <p:cNvPr id="7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0"/>
          <p:cNvSpPr/>
          <p:nvPr/>
        </p:nvSpPr>
        <p:spPr>
          <a:xfrm rot="0" flipH="false" flipV="false">
            <a:off x="-30480" y="635"/>
            <a:ext cx="12235815" cy="6858634"/>
          </a:xfrm>
          <a:prstGeom prst="rect">
            <a:avLst/>
          </a:prstGeom>
          <a:solidFill>
            <a:srgbClr val="FCF8E5"/>
          </a:solidFill>
          <a:ln/>
        </p:spPr>
        <p:txBody>
          <a:bodyPr/>
          <a:p>
            <a:pPr/>
            <a:endParaRPr/>
          </a:p>
        </p:txBody>
      </p:sp>
      <p:sp>
        <p:nvSpPr>
          <p:cNvPr id="757" name="Shape 0"/>
          <p:cNvSpPr/>
          <p:nvPr/>
        </p:nvSpPr>
        <p:spPr>
          <a:xfrm rot="0" flipH="false" flipV="false">
            <a:off x="4455902" y="1515818"/>
            <a:ext cx="7601267" cy="5207363"/>
          </a:xfrm>
          <a:prstGeom prst="rect">
            <a:avLst/>
          </a:prstGeom>
          <a:blipFill>
            <a:blip r:embed="rId2"/>
            <a:stretch/>
          </a:blipFill>
          <a:ln/>
        </p:spPr>
        <p:txBody>
          <a:bodyPr/>
          <a:p>
            <a:pPr/>
            <a:endParaRPr/>
          </a:p>
        </p:txBody>
      </p:sp>
      <p:sp>
        <p:nvSpPr>
          <p:cNvPr id="758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59" name=""/>
          <p:cNvSpPr txBox="true"/>
          <p:nvPr/>
        </p:nvSpPr>
        <p:spPr>
          <a:xfrm rot="0">
            <a:off x="525870" y="370458"/>
            <a:ext cx="3067050" cy="5461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marL="0" lvl="0" algn="l" defTabSz="914400">
              <a:lnSpc>
                <a:spcPct val="100000"/>
              </a:lnSpc>
              <a:defRPr sz="1800">
                <a:solidFill>
                  <a:schemeClr val="tx1">
                    <a:alpha val="100000"/>
                  </a:schemeClr>
                </a:solidFill>
                <a:latin typeface="Calibri"/>
                <a:ea typeface="等线"/>
                <a:cs typeface="+mn-cs"/>
              </a:defRPr>
            </a:pPr>
            <a:r>
              <a:rPr lang="en-US" sz="3000" b="true" i="false" u="none" strike="noStrike">
                <a:solidFill>
                  <a:srgbClr val="E9792E">
                    <a:alpha val="100000"/>
                  </a:srgbClr>
                </a:solidFill>
                <a:latin typeface="Noto Sans SC"/>
                <a:ea typeface="Noto Sans SC"/>
                <a:cs typeface="Noto Sans SC"/>
                <a:hlinkClick/>
              </a:rPr>
              <a:t>Motivation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</p:txBody>
      </p:sp>
      <p:sp>
        <p:nvSpPr>
          <p:cNvPr id="760" name=""/>
          <p:cNvSpPr txBox="true"/>
          <p:nvPr/>
        </p:nvSpPr>
        <p:spPr>
          <a:xfrm rot="0" flipH="false" flipV="false">
            <a:off x="525870" y="1147518"/>
            <a:ext cx="10998200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/>
              <a:t>Based on these ideas, we want to create a game that blends dreams with time travel.</a:t>
            </a:r>
            <a:endParaRPr/>
          </a:p>
        </p:txBody>
      </p:sp>
      <p:sp>
        <p:nvSpPr>
          <p:cNvPr id="761" name=""/>
          <p:cNvSpPr txBox="true"/>
          <p:nvPr/>
        </p:nvSpPr>
        <p:spPr>
          <a:xfrm rot="0" flipH="false" flipV="false">
            <a:off x="525871" y="1746778"/>
            <a:ext cx="4083635" cy="3930650"/>
          </a:xfrm>
          <a:prstGeom prst="rect">
            <a:avLst/>
          </a:prstGeom>
          <a:ln w="12700">
            <a:prstDash val="solid"/>
          </a:ln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/>
              <a:t>2.  </a:t>
            </a:r>
            <a:r>
              <a:rPr/>
              <a:t>Our game features </a:t>
            </a:r>
            <a:r>
              <a:rPr b="true"/>
              <a:t>multiple endings</a:t>
            </a:r>
            <a:r>
              <a:rPr/>
              <a:t>, encouraging players to explore different choices and their consequences.</a:t>
            </a:r>
            <a:r>
              <a:rPr/>
              <a:t> </a:t>
            </a:r>
            <a:endParaRPr/>
          </a:p>
          <a:p>
            <a:pPr lvl="0">
              <a:lnSpc>
                <a:spcPct val="200000"/>
              </a:lnSpc>
            </a:pPr>
            <a:r>
              <a:rPr lang="en-US" b="true"/>
              <a:t>E</a:t>
            </a:r>
            <a:r>
              <a:rPr b="true"/>
              <a:t>very action taken within the dream world will shape what unfolds in reality</a:t>
            </a:r>
            <a:r>
              <a:rPr/>
              <a:t>.</a:t>
            </a:r>
            <a:endParaRPr sz="1800">
              <a:solidFill>
                <a:schemeClr val="tx1">
                  <a:alpha val="100000"/>
                </a:schemeClr>
              </a:solidFill>
              <a:latin typeface="Calibri"/>
              <a:ea typeface="等线"/>
              <a:cs typeface="+mn-cs"/>
            </a:endParaRPr>
          </a:p>
          <a:p>
            <a:pPr lvl="0">
              <a:lnSpc>
                <a:spcPct val="200000"/>
              </a:lnSpc>
            </a:pPr>
            <a:endParaRPr lang="en-US"/>
          </a:p>
          <a:p>
            <a:pPr lvl="0">
              <a:lnSpc>
                <a:spcPct val="200000"/>
              </a:lnSpc>
            </a:pPr>
            <a:endParaRPr lang="en-US"/>
          </a:p>
        </p:txBody>
      </p:sp>
      <p:sp>
        <p:nvSpPr>
          <p:cNvPr id="762" name=""/>
          <p:cNvSpPr txBox="true"/>
          <p:nvPr/>
        </p:nvSpPr>
        <p:spPr>
          <a:xfrm rot="0" flipH="false" flipV="false">
            <a:off x="6024970" y="1746778"/>
            <a:ext cx="4679950" cy="577850"/>
          </a:xfrm>
          <a:prstGeom prst="rect">
            <a:avLst/>
          </a:prstGeom>
          <a:ln w="12700">
            <a:prstDash val="solid"/>
          </a:ln>
        </p:spPr>
        <p:txBody>
          <a:bodyPr wrap="none">
            <a:spAutoFit/>
          </a:bodyPr>
          <a:p>
            <a:pPr/>
            <a:r>
              <a:rPr sz="3200" b="true">
                <a:solidFill>
                  <a:srgbClr val="F1F1F1">
                    <a:alpha val="100000"/>
                  </a:srgbClr>
                </a:solidFill>
                <a:highlight>
                  <a:srgbClr val="0F0F0F">
                    <a:alpha val="100000"/>
                  </a:srgbClr>
                </a:highlight>
                <a:latin typeface="Roboto"/>
                <a:ea typeface="Roboto"/>
                <a:cs typeface="+mn-cs"/>
              </a:rPr>
              <a:t>DETROIT BECOME HUMAN</a:t>
            </a:r>
            <a:endParaRPr/>
          </a:p>
        </p:txBody>
      </p:sp>
      <p:sp>
        <p:nvSpPr>
          <p:cNvPr id="763" name=""/>
          <p:cNvSpPr txBox="true"/>
          <p:nvPr/>
        </p:nvSpPr>
        <p:spPr>
          <a:xfrm rot="0" flipH="false" flipV="false">
            <a:off x="1786223" y="4544893"/>
            <a:ext cx="1562932" cy="3683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en-US">
                <a:solidFill>
                  <a:schemeClr val="accent1">
                    <a:lumMod val="75000"/>
                    <a:alpha val="100000"/>
                  </a:schemeClr>
                </a:solidFill>
              </a:rPr>
              <a:t>Butterfly Effect!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asvg="http://schemas.microsoft.com/office/drawing/2016/SVG/main" xmlns:p="http://schemas.openxmlformats.org/presentationml/2006/main" xmlns:r="http://schemas.openxmlformats.org/officeDocument/2006/relationships" xmlns:mc="http://schemas.openxmlformats.org/markup-compatibility/2006" mc:Ignorable="asvg">
  <p:cSld name="Slide 6">
    <p:bg>
      <p:bgPr>
        <a:solidFill>
          <a:srgbClr val="FFFFFF"/>
        </a:solidFill>
        <a:effectLst/>
      </p:bgPr>
    </p:bg>
    <p:spTree>
      <p:nvGrpSpPr>
        <p:cNvPr id="7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0"/>
          <p:cNvSpPr/>
          <p:nvPr/>
        </p:nvSpPr>
        <p:spPr>
          <a:xfrm rot="0" flipH="false" flipV="false">
            <a:off x="-482894" y="75883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  <p:txBody>
          <a:bodyPr/>
          <a:p/>
        </p:txBody>
      </p:sp>
      <p:sp>
        <p:nvSpPr>
          <p:cNvPr id="766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67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  <p:txBody>
          <a:bodyPr/>
          <a:p/>
        </p:txBody>
      </p:sp>
      <p:sp>
        <p:nvSpPr>
          <p:cNvPr id="768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algn="ctr">
              <a:lnSpc>
                <a:spcPct val="100000"/>
              </a:lnSpc>
            </a:pPr>
            <a:r>
              <a:rPr lang="en-US" sz="5400" b="true" dirty="false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false"/>
          </a:p>
        </p:txBody>
      </p:sp>
      <p:sp>
        <p:nvSpPr>
          <p:cNvPr id="769" name="Shape 4"/>
          <p:cNvSpPr/>
          <p:nvPr/>
        </p:nvSpPr>
        <p:spPr>
          <a:xfrm flipV="true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  <p:txBody>
          <a:bodyPr/>
          <a:p/>
        </p:txBody>
      </p:sp>
      <p:sp>
        <p:nvSpPr>
          <p:cNvPr id="770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71" name="Text 6"/>
          <p:cNvSpPr/>
          <p:nvPr/>
        </p:nvSpPr>
        <p:spPr>
          <a:xfrm>
            <a:off x="1027430" y="5329555"/>
            <a:ext cx="10121900" cy="57785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true">
                <a:solidFill>
                  <a:srgbClr val="171717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Machine Truth </a:t>
            </a:r>
            <a:r>
              <a:rPr lang="en-US" sz="3200" b="true">
                <a:solidFill>
                  <a:srgbClr val="171717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and storyline</a:t>
            </a:r>
            <a:endParaRPr/>
          </a:p>
        </p:txBody>
      </p:sp>
      <p:sp>
        <p:nvSpPr>
          <p:cNvPr id="772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  <p:txBody>
          <a:bodyPr/>
          <a:p/>
        </p:txBody>
      </p:sp>
      <p:sp>
        <p:nvSpPr>
          <p:cNvPr id="773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74" name="Shape 9"/>
          <p:cNvSpPr/>
          <p:nvPr/>
        </p:nvSpPr>
        <p:spPr>
          <a:xfrm flipH="true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75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76" name="Shape 11"/>
          <p:cNvSpPr/>
          <p:nvPr/>
        </p:nvSpPr>
        <p:spPr>
          <a:xfrm flipH="true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77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78" name="Shape 13"/>
          <p:cNvSpPr/>
          <p:nvPr/>
        </p:nvSpPr>
        <p:spPr>
          <a:xfrm flipH="true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79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80" name="Shape 15"/>
          <p:cNvSpPr/>
          <p:nvPr/>
        </p:nvSpPr>
        <p:spPr>
          <a:xfrm flipH="true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81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82" name="Shape 17"/>
          <p:cNvSpPr/>
          <p:nvPr/>
        </p:nvSpPr>
        <p:spPr>
          <a:xfrm flipH="true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83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84" name="Shape 19"/>
          <p:cNvSpPr/>
          <p:nvPr/>
        </p:nvSpPr>
        <p:spPr>
          <a:xfrm flipH="true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85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86" name="Shape 21"/>
          <p:cNvSpPr/>
          <p:nvPr/>
        </p:nvSpPr>
        <p:spPr>
          <a:xfrm flipH="true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87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88" name="Shape 23"/>
          <p:cNvSpPr/>
          <p:nvPr/>
        </p:nvSpPr>
        <p:spPr>
          <a:xfrm flipH="true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89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90" name="Shape 25"/>
          <p:cNvSpPr/>
          <p:nvPr/>
        </p:nvSpPr>
        <p:spPr>
          <a:xfrm flipH="true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91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92" name="Shape 27"/>
          <p:cNvSpPr/>
          <p:nvPr/>
        </p:nvSpPr>
        <p:spPr>
          <a:xfrm flipH="true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  <p:txBody>
          <a:bodyPr/>
          <a:p/>
        </p:txBody>
      </p:sp>
      <p:sp>
        <p:nvSpPr>
          <p:cNvPr id="793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94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algn="ctr">
              <a:lnSpc>
                <a:spcPct val="100000"/>
              </a:lnSpc>
            </a:pPr>
            <a:r>
              <a:rPr lang="en-US" sz="2800" b="true" dirty="false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false"/>
          </a:p>
        </p:txBody>
      </p:sp>
      <p:sp>
        <p:nvSpPr>
          <p:cNvPr id="795" name="Shape 30"/>
          <p:cNvSpPr/>
          <p:nvPr/>
        </p:nvSpPr>
        <p:spPr>
          <a:xfrm flipH="true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796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97" name="Shape 32"/>
          <p:cNvSpPr/>
          <p:nvPr/>
        </p:nvSpPr>
        <p:spPr>
          <a:xfrm flipH="true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798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799" name="Shape 34"/>
          <p:cNvSpPr/>
          <p:nvPr/>
        </p:nvSpPr>
        <p:spPr>
          <a:xfrm flipH="true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800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01" name="Shape 36"/>
          <p:cNvSpPr/>
          <p:nvPr/>
        </p:nvSpPr>
        <p:spPr>
          <a:xfrm flipH="true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802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03" name="Shape 38"/>
          <p:cNvSpPr/>
          <p:nvPr/>
        </p:nvSpPr>
        <p:spPr>
          <a:xfrm flipH="true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804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05" name="Shape 40"/>
          <p:cNvSpPr/>
          <p:nvPr/>
        </p:nvSpPr>
        <p:spPr>
          <a:xfrm flipH="true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806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07" name="Shape 42"/>
          <p:cNvSpPr/>
          <p:nvPr/>
        </p:nvSpPr>
        <p:spPr>
          <a:xfrm flipH="true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808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09" name="Shape 44"/>
          <p:cNvSpPr/>
          <p:nvPr/>
        </p:nvSpPr>
        <p:spPr>
          <a:xfrm flipH="true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810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11" name="Shape 46"/>
          <p:cNvSpPr/>
          <p:nvPr/>
        </p:nvSpPr>
        <p:spPr>
          <a:xfrm flipH="true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812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sp>
        <p:nvSpPr>
          <p:cNvPr id="813" name="Shape 48"/>
          <p:cNvSpPr/>
          <p:nvPr/>
        </p:nvSpPr>
        <p:spPr>
          <a:xfrm flipH="true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  <p:txBody>
          <a:bodyPr/>
          <a:p/>
        </p:txBody>
      </p:sp>
      <p:sp>
        <p:nvSpPr>
          <p:cNvPr id="814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  <p:pic>
        <p:nvPicPr>
          <p:cNvPr id="815" name="Image 0" descr="https://kimi-img.moonshot.cn/pub/slides/slides_tmpl/image/25-09-04-14:54:47-d2sjfdu1bb2p4onbpuc0.svg"/>
          <p:cNvPicPr>
            <a:picLocks noChangeAspect="true"/>
          </p:cNvPicPr>
          <p:nvPr/>
        </p:nvPicPr>
        <p:blipFill>
          <a:blip r:embed="rId2">
            <a:extLst>
              <a:ext uri="{96DAC541-7B7A-43D3-8B79-37D633B846F1}">
                <asvg:svgBlip r:embed="rId3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816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  <p:txBody>
          <a:bodyPr/>
          <a:p/>
        </p:txBody>
      </p:sp>
      <p:sp>
        <p:nvSpPr>
          <p:cNvPr id="817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>
              <a:lnSpc>
                <a:spcPct val="100000"/>
              </a:lnSpc>
            </a:pPr>
            <a:endParaRPr lang="en-US" sz="1600" dirty="false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2025-12-14T15:42:43Z</dcterms:created>
  <dcterms:modified xsi:type="dcterms:W3CDTF">2025-12-14T15:42:43Z</dcterms:modified>
</cp:coreProperties>
</file>